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1" r:id="rId3"/>
    <p:sldId id="292" r:id="rId4"/>
    <p:sldId id="293" r:id="rId5"/>
    <p:sldId id="289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85" r:id="rId17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9B"/>
    <a:srgbClr val="5AB8CB"/>
    <a:srgbClr val="DC7168"/>
    <a:srgbClr val="4CAF90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8" autoAdjust="0"/>
    <p:restoredTop sz="94693" autoAdjust="0"/>
  </p:normalViewPr>
  <p:slideViewPr>
    <p:cSldViewPr snapToGrid="0" snapToObjects="1">
      <p:cViewPr>
        <p:scale>
          <a:sx n="77" d="100"/>
          <a:sy n="77" d="100"/>
        </p:scale>
        <p:origin x="-1044" y="13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 smtClean="0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/>
              <a:t>Бюджет семьи и </a:t>
            </a:r>
            <a:br>
              <a:rPr lang="ru-RU" dirty="0"/>
            </a:br>
            <a:r>
              <a:rPr lang="ru-RU" dirty="0"/>
              <a:t>бережное потребление</a:t>
            </a:r>
          </a:p>
        </p:txBody>
      </p:sp>
    </p:spTree>
    <p:extLst>
      <p:ext uri="{BB962C8B-B14F-4D97-AF65-F5344CB8AC3E}">
        <p14:creationId xmlns:p14="http://schemas.microsoft.com/office/powerpoint/2010/main" val="11351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91293" y="2730843"/>
            <a:ext cx="6060141" cy="2269725"/>
          </a:xfrm>
        </p:spPr>
        <p:txBody>
          <a:bodyPr/>
          <a:lstStyle/>
          <a:p>
            <a:pPr algn="ctr"/>
            <a:r>
              <a:rPr lang="ru-RU" dirty="0"/>
              <a:t>Как заставить деньги слушаться, или что такое семейный бюджет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891713" y="7005638"/>
            <a:ext cx="796925" cy="401637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0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семейного бюджета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При ведении домашнего хозяйства важно приучиться все время сверять, сколько и на что потрачено денег и сколько еще можно в этом месяце потратить.</a:t>
            </a:r>
          </a:p>
          <a:p>
            <a:endParaRPr lang="ru-RU" sz="2800" dirty="0"/>
          </a:p>
          <a:p>
            <a:r>
              <a:rPr lang="ru-RU" sz="2800" dirty="0" smtClean="0"/>
              <a:t>Когда денег не хватает, надо найти в себе силы отказаться от необязательных покупок, иначе нечем будет платить за действительно необходимое.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Это важно знать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0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семейного бюджета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4432" y="2237349"/>
            <a:ext cx="5650778" cy="4225907"/>
          </a:xfrm>
        </p:spPr>
        <p:txBody>
          <a:bodyPr/>
          <a:lstStyle/>
          <a:p>
            <a:r>
              <a:rPr lang="ru-RU" sz="3200" dirty="0"/>
              <a:t>Доходы можно распределить по конвертам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3" y="4084725"/>
            <a:ext cx="5583478" cy="237853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09" y="1115665"/>
            <a:ext cx="3639651" cy="582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6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Планирование семейного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477662"/>
              </p:ext>
            </p:extLst>
          </p:nvPr>
        </p:nvGraphicFramePr>
        <p:xfrm>
          <a:off x="536488" y="2156005"/>
          <a:ext cx="9617718" cy="49177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787"/>
                <a:gridCol w="912743"/>
                <a:gridCol w="3527628"/>
                <a:gridCol w="937412"/>
                <a:gridCol w="1776148"/>
              </a:tblGrid>
              <a:tr h="12806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Наши доходы в будущем месяце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Наши доходы в будущем месяце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Сумма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Перерасход или экономия: что получилось</a:t>
                      </a:r>
                      <a:r>
                        <a:rPr lang="ru-RU" sz="1600" baseline="0" dirty="0" smtClean="0"/>
                        <a:t> на самом деле</a:t>
                      </a:r>
                      <a:endParaRPr lang="ru-RU" sz="1600" dirty="0"/>
                    </a:p>
                  </a:txBody>
                  <a:tcPr marL="91274" marR="91274"/>
                </a:tc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Заработная плата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Питание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Пенсия</a:t>
                      </a:r>
                      <a:r>
                        <a:rPr lang="ru-RU" sz="1600" baseline="0" dirty="0" smtClean="0"/>
                        <a:t> бабушки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Оплата жилья и связанных с ним расходов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Плата за сдаваемую квартиру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Проездные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Пособие</a:t>
                      </a:r>
                      <a:r>
                        <a:rPr lang="ru-RU" sz="1600" baseline="0" dirty="0" smtClean="0"/>
                        <a:t> на ребенка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Лечение и лекарства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 денег, которые одолжили у нас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Возврат денег, которые мы одолжили у других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7995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Школьные нужды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79952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Запас</a:t>
                      </a:r>
                      <a:r>
                        <a:rPr lang="ru-RU" sz="1600" baseline="0" dirty="0" smtClean="0"/>
                        <a:t> на прочие расходы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</a:tr>
              <a:tr h="37995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 доходов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 расходов</a:t>
                      </a:r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274" marR="91274"/>
                </a:tc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idx="10"/>
          </p:nvPr>
        </p:nvSpPr>
        <p:spPr>
          <a:xfrm>
            <a:off x="531383" y="1645370"/>
            <a:ext cx="9622823" cy="510635"/>
          </a:xfrm>
        </p:spPr>
        <p:txBody>
          <a:bodyPr/>
          <a:lstStyle/>
          <a:p>
            <a:r>
              <a:rPr lang="ru-RU" dirty="0" smtClean="0"/>
              <a:t>Или учёт доходов и расходов можно вести в такой таблице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5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Составьте семейный бюджет на месяц для семьи, заполнив таблицу: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54" y="1606378"/>
            <a:ext cx="5122761" cy="5566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4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з имени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" y="3390902"/>
            <a:ext cx="4581296" cy="387798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0522" y="3390901"/>
            <a:ext cx="5803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Ключевые Мероприятия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Всероссийское тестирование по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Лекции по финансовой грамотности в школах и вузах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Просветительские экскурсии в банки, музей Денег, музей </a:t>
            </a:r>
            <a:r>
              <a:rPr lang="ru-RU" sz="1600" cap="all" dirty="0" err="1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Игносстрах</a:t>
            </a:r>
            <a:endParaRPr lang="ru-RU" sz="1600" cap="all" dirty="0" smtClean="0">
              <a:solidFill>
                <a:srgbClr val="00909B"/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Международные разговоры на тему финансовой грамотности</a:t>
            </a:r>
          </a:p>
          <a:p>
            <a:pPr>
              <a:buFont typeface="Arial" pitchFamily="34" charset="0"/>
              <a:buChar char="•"/>
            </a:pPr>
            <a:r>
              <a:rPr lang="ru-RU" sz="1600" cap="all" dirty="0" smtClean="0">
                <a:solidFill>
                  <a:srgbClr val="00909B"/>
                </a:solidFill>
                <a:latin typeface="Cambria" pitchFamily="18" charset="0"/>
                <a:ea typeface="+mj-ea"/>
                <a:cs typeface="+mj-cs"/>
              </a:rPr>
              <a:t>Конкурсы эссе и творческих работ школьников и студентов</a:t>
            </a:r>
          </a:p>
          <a:p>
            <a:endParaRPr lang="ru-RU" sz="1200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213622" y="1727201"/>
            <a:ext cx="6961878" cy="1816612"/>
          </a:xfrm>
        </p:spPr>
        <p:txBody>
          <a:bodyPr/>
          <a:lstStyle/>
          <a:p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>Неделя финансовой грамотности пройдет с 14 по 22 марта 2016 года.</a:t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Участие в проекте подтвердили более 30 регионов РФ.</a:t>
            </a:r>
            <a:b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Ключевыми партнерами мероприятия выступают Министерство образования и науки РФ, Центральный Банк РФ, </a:t>
            </a:r>
            <a:r>
              <a:rPr lang="ru-RU" sz="1400" b="0" dirty="0" err="1" smtClean="0">
                <a:solidFill>
                  <a:srgbClr val="00909B"/>
                </a:solidFill>
                <a:latin typeface="Cambria" pitchFamily="18" charset="0"/>
              </a:rPr>
              <a:t>Роспотребнадзор</a:t>
            </a: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, AIESEC, НИУ ВШЭ, Финансовый Университет, CYFI.</a:t>
            </a:r>
            <a: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Cambria" pitchFamily="18" charset="0"/>
              </a:rPr>
            </a:br>
            <a:r>
              <a:rPr lang="ru-RU" sz="1400" b="0" dirty="0" smtClean="0">
                <a:solidFill>
                  <a:srgbClr val="00909B"/>
                </a:solidFill>
                <a:latin typeface="Cambria" pitchFamily="18" charset="0"/>
              </a:rPr>
              <a:t>Также среди партнеров Недели более 20 финансовых компаний (банки, страховые, пенсионные фонды).</a:t>
            </a: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r>
              <a:rPr lang="ru-RU" sz="1400" dirty="0" smtClean="0">
                <a:solidFill>
                  <a:srgbClr val="00909B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909B"/>
                </a:solidFill>
                <a:latin typeface="+mn-lt"/>
              </a:rPr>
            </a:br>
            <a:endParaRPr lang="ru-RU" sz="1400" dirty="0">
              <a:solidFill>
                <a:srgbClr val="00909B"/>
              </a:solidFill>
              <a:latin typeface="+mn-lt"/>
            </a:endParaRPr>
          </a:p>
        </p:txBody>
      </p:sp>
      <p:sp>
        <p:nvSpPr>
          <p:cNvPr id="8" name="Название 1"/>
          <p:cNvSpPr txBox="1">
            <a:spLocks/>
          </p:cNvSpPr>
          <p:nvPr/>
        </p:nvSpPr>
        <p:spPr>
          <a:xfrm>
            <a:off x="213622" y="1044332"/>
            <a:ext cx="9857478" cy="682868"/>
          </a:xfrm>
          <a:prstGeom prst="rect">
            <a:avLst/>
          </a:prstGeom>
        </p:spPr>
        <p:txBody>
          <a:bodyPr lIns="99551" tIns="49775" rIns="99551" bIns="49775" anchor="t"/>
          <a:lstStyle/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Всероссийская неделя финансовой грамотности </a:t>
            </a:r>
          </a:p>
          <a:p>
            <a:pPr marL="0" marR="0" lvl="0" indent="0" defTabSz="4977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для детей и молодежи 2016</a:t>
            </a: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3" name="Рисунок 12" descr="лог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9" y="1044332"/>
            <a:ext cx="2302669" cy="21756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622" y="3729456"/>
            <a:ext cx="42268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Цель Недели:</a:t>
            </a:r>
          </a:p>
          <a:p>
            <a:r>
              <a:rPr lang="ru-RU" sz="1400" b="1" dirty="0" smtClean="0">
                <a:latin typeface="Cambria" pitchFamily="18" charset="0"/>
              </a:rPr>
              <a:t>Знакомство молодых россиян с основами финансовой грамотности и </a:t>
            </a:r>
          </a:p>
          <a:p>
            <a:r>
              <a:rPr lang="ru-RU" sz="1400" b="1" dirty="0" smtClean="0">
                <a:latin typeface="Cambria" pitchFamily="18" charset="0"/>
              </a:rPr>
              <a:t>защиты прав потребителей финансовых услуг. </a:t>
            </a:r>
          </a:p>
          <a:p>
            <a:endParaRPr lang="ru-RU" sz="1400" b="1" dirty="0" smtClean="0">
              <a:latin typeface="Cambria" pitchFamily="18" charset="0"/>
            </a:endParaRPr>
          </a:p>
          <a:p>
            <a:r>
              <a:rPr lang="ru-RU" sz="1400" b="1" dirty="0" smtClean="0">
                <a:latin typeface="Cambria" pitchFamily="18" charset="0"/>
              </a:rPr>
              <a:t>Задачи Недели: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Предоставление детям и молодежи доступа к возможностям получения знаний по финансовой грамотности и защите прав потребителей.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Информирование широких слоев населения о важности финансового </a:t>
            </a:r>
          </a:p>
          <a:p>
            <a:r>
              <a:rPr lang="ru-RU" sz="1400" dirty="0" smtClean="0">
                <a:latin typeface="Cambria" pitchFamily="18" charset="0"/>
              </a:rPr>
              <a:t>образования детей и молодёжи.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Формирование у родителей интереса к обучению своих детей основам финансовой грамотности.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878" y="6515238"/>
            <a:ext cx="5395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Целевая аудитория Недели финансовой Грамотности:</a:t>
            </a:r>
          </a:p>
          <a:p>
            <a:r>
              <a:rPr lang="ru-RU" sz="1600" dirty="0" smtClean="0">
                <a:solidFill>
                  <a:srgbClr val="00909B"/>
                </a:solidFill>
                <a:latin typeface="Cambria" pitchFamily="18" charset="0"/>
              </a:rPr>
              <a:t>дети и молодёжь в возрасте от 10 до 22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4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Откуда берутся деньги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891713" y="7005638"/>
            <a:ext cx="796925" cy="401637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7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берутся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Объект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2" y="1779372"/>
            <a:ext cx="4593622" cy="4260681"/>
          </a:xfrm>
        </p:spPr>
      </p:pic>
      <p:pic>
        <p:nvPicPr>
          <p:cNvPr id="12" name="Picture 3"/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52" y="1779372"/>
            <a:ext cx="4033741" cy="48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80" y="5088938"/>
            <a:ext cx="3549183" cy="163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берутся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87" y="1991360"/>
            <a:ext cx="5806152" cy="39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берутся деньги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30" y="1745977"/>
            <a:ext cx="7030994" cy="48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2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Куда уходят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9891713" y="7005638"/>
            <a:ext cx="796925" cy="401637"/>
          </a:xfrm>
        </p:spPr>
        <p:txBody>
          <a:bodyPr/>
          <a:lstStyle/>
          <a:p>
            <a:fld id="{23D704CE-4D68-584A-838A-AE5576E77FB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5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уходят деньги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Объект 1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741" y="2137720"/>
            <a:ext cx="7525263" cy="443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2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4432" y="1115665"/>
            <a:ext cx="5797048" cy="614281"/>
          </a:xfrm>
        </p:spPr>
        <p:txBody>
          <a:bodyPr/>
          <a:lstStyle/>
          <a:p>
            <a:r>
              <a:rPr lang="ru-RU" dirty="0" smtClean="0"/>
              <a:t>Куда уходят деньги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" name="Объект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3" y="1729946"/>
            <a:ext cx="2327712" cy="214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28" y="1892506"/>
            <a:ext cx="3304649" cy="179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677" y="2014589"/>
            <a:ext cx="2016203" cy="177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1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75" y="1892506"/>
            <a:ext cx="2594982" cy="222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Объект 1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2" y="4201486"/>
            <a:ext cx="2322173" cy="2388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Объект 1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6" y="4186009"/>
            <a:ext cx="2001635" cy="22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Объект 2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44" y="4276725"/>
            <a:ext cx="2582673" cy="22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Объект 1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26" y="4266304"/>
            <a:ext cx="2447081" cy="232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1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уходят деньги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Обязательные расходы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Объект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956" y="3153866"/>
            <a:ext cx="3506283" cy="281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49" y="2806526"/>
            <a:ext cx="5201919" cy="368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07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337</Words>
  <Application>Microsoft Office PowerPoint</Application>
  <PresentationFormat>Произвольный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Бюджет семьи и  бережное потребление</vt:lpstr>
      <vt:lpstr>Откуда берутся деньги</vt:lpstr>
      <vt:lpstr>Откуда берутся деньги</vt:lpstr>
      <vt:lpstr>Откуда берутся деньги</vt:lpstr>
      <vt:lpstr>Откуда берутся деньги</vt:lpstr>
      <vt:lpstr>Куда уходят деньги</vt:lpstr>
      <vt:lpstr>Куда уходят деньги</vt:lpstr>
      <vt:lpstr>Куда уходят деньги</vt:lpstr>
      <vt:lpstr>Куда уходят деньги</vt:lpstr>
      <vt:lpstr>Как заставить деньги слушаться, или что такое семейный бюджет</vt:lpstr>
      <vt:lpstr>Планирование семейного бюджета</vt:lpstr>
      <vt:lpstr>Планирование семейного бюджета</vt:lpstr>
      <vt:lpstr>Планирование семейного бюджета</vt:lpstr>
      <vt:lpstr>Составьте семейный бюджет на месяц для семьи, заполнив таблицу:</vt:lpstr>
      <vt:lpstr>Неделя финансовой грамотности пройдет с 14 по 22 марта 2016 года.  Участие в проекте подтвердили более 30 регионов РФ. Ключевыми партнерами мероприятия выступают Министерство образования и науки РФ, Центральный Банк РФ, Роспотребнадзор, AIESEC, НИУ ВШЭ, Финансовый Университет, CYFI. Также среди партнеров Недели более 20 финансовых компаний (банки, страховые, пенсионные фонды).  </vt:lpstr>
      <vt:lpstr>Презентация PowerPoint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Янибек</cp:lastModifiedBy>
  <cp:revision>73</cp:revision>
  <dcterms:created xsi:type="dcterms:W3CDTF">2015-08-28T08:18:34Z</dcterms:created>
  <dcterms:modified xsi:type="dcterms:W3CDTF">2018-12-25T18:31:21Z</dcterms:modified>
</cp:coreProperties>
</file>