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36" r:id="rId2"/>
    <p:sldId id="256" r:id="rId3"/>
    <p:sldId id="259" r:id="rId4"/>
    <p:sldId id="319" r:id="rId5"/>
    <p:sldId id="321" r:id="rId6"/>
    <p:sldId id="320" r:id="rId7"/>
    <p:sldId id="270" r:id="rId8"/>
    <p:sldId id="271" r:id="rId9"/>
    <p:sldId id="310" r:id="rId10"/>
    <p:sldId id="322" r:id="rId11"/>
    <p:sldId id="331" r:id="rId12"/>
    <p:sldId id="317" r:id="rId13"/>
    <p:sldId id="274" r:id="rId14"/>
    <p:sldId id="323" r:id="rId15"/>
    <p:sldId id="324" r:id="rId16"/>
    <p:sldId id="325" r:id="rId17"/>
    <p:sldId id="332" r:id="rId18"/>
    <p:sldId id="307" r:id="rId19"/>
    <p:sldId id="326" r:id="rId20"/>
    <p:sldId id="279" r:id="rId21"/>
    <p:sldId id="304" r:id="rId22"/>
    <p:sldId id="328" r:id="rId23"/>
    <p:sldId id="315" r:id="rId24"/>
    <p:sldId id="275" r:id="rId25"/>
    <p:sldId id="276" r:id="rId26"/>
    <p:sldId id="327" r:id="rId27"/>
    <p:sldId id="318" r:id="rId28"/>
    <p:sldId id="333" r:id="rId29"/>
    <p:sldId id="312" r:id="rId30"/>
    <p:sldId id="330" r:id="rId31"/>
    <p:sldId id="334" r:id="rId32"/>
    <p:sldId id="335" r:id="rId33"/>
  </p:sldIdLst>
  <p:sldSz cx="9144000" cy="6858000" type="screen4x3"/>
  <p:notesSz cx="6797675" cy="987425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Шаранова Н.А." initials="ШН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10F"/>
    <a:srgbClr val="3EA245"/>
    <a:srgbClr val="239F37"/>
    <a:srgbClr val="239F45"/>
    <a:srgbClr val="349737"/>
    <a:srgbClr val="299224"/>
    <a:srgbClr val="3EAB45"/>
    <a:srgbClr val="E67800"/>
    <a:srgbClr val="259737"/>
    <a:srgbClr val="D4D2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72" autoAdjust="0"/>
    <p:restoredTop sz="90654" autoAdjust="0"/>
  </p:normalViewPr>
  <p:slideViewPr>
    <p:cSldViewPr snapToGrid="0" snapToObjects="1">
      <p:cViewPr>
        <p:scale>
          <a:sx n="73" d="100"/>
          <a:sy n="73" d="100"/>
        </p:scale>
        <p:origin x="-1470" y="-66"/>
      </p:cViewPr>
      <p:guideLst>
        <p:guide orient="horz" pos="4030"/>
        <p:guide orient="horz" pos="288"/>
        <p:guide orient="horz" pos="574"/>
        <p:guide orient="horz" pos="861"/>
        <p:guide orient="horz" pos="1150"/>
        <p:guide orient="horz" pos="1440"/>
        <p:guide orient="horz" pos="1726"/>
        <p:guide orient="horz" pos="2016"/>
        <p:guide orient="horz" pos="2302"/>
        <p:guide orient="horz" pos="2568"/>
        <p:guide orient="horz" pos="2878"/>
        <p:guide orient="horz" pos="3162"/>
        <p:guide orient="horz" pos="3456"/>
        <p:guide orient="horz" pos="3742"/>
        <p:guide pos="304"/>
        <p:guide pos="3032"/>
        <p:guide pos="2747"/>
        <p:guide pos="2124"/>
        <p:guide pos="1820"/>
        <p:guide pos="1516"/>
        <p:guide pos="1212"/>
        <p:guide pos="912"/>
        <p:guide pos="608"/>
        <p:guide pos="2428"/>
        <p:guide pos="5456"/>
        <p:guide pos="3336"/>
        <p:guide pos="3640"/>
        <p:guide pos="3940"/>
        <p:guide pos="4250"/>
        <p:guide pos="4548"/>
        <p:guide pos="4848"/>
        <p:guide pos="51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0E4AC-624E-B74E-A939-384ED0E02D01}" type="datetimeFigureOut">
              <a:rPr lang="ru-RU" smtClean="0"/>
              <a:pPr/>
              <a:t>25.12.2018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2841C-A68B-6B4C-87FE-6194CC9889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123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67E9C-89F0-3443-8C13-E071948A3596}" type="datetimeFigureOut">
              <a:rPr lang="ru-RU" smtClean="0"/>
              <a:pPr/>
              <a:t>25.12.2018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435EC-263C-D742-BD32-D3F12BDA6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726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435EC-263C-D742-BD32-D3F12BDA6A5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8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435EC-263C-D742-BD32-D3F12BDA6A5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86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435EC-263C-D742-BD32-D3F12BDA6A5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86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435EC-263C-D742-BD32-D3F12BDA6A5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85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435EC-263C-D742-BD32-D3F12BDA6A5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85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435EC-263C-D742-BD32-D3F12BDA6A5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85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1828800"/>
            <a:ext cx="7699376" cy="152400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447799" y="1508973"/>
            <a:ext cx="6184901" cy="6436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3000"/>
              </a:lnSpc>
              <a:defRPr sz="4800" b="1">
                <a:solidFill>
                  <a:srgbClr val="239F45"/>
                </a:solidFill>
                <a:latin typeface="Helvetica"/>
                <a:cs typeface="Helvetica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680" y="2423160"/>
            <a:ext cx="7211696" cy="3053080"/>
          </a:xfrm>
        </p:spPr>
        <p:txBody>
          <a:bodyPr/>
          <a:lstStyle>
            <a:lvl1pPr marL="468000" indent="-468000" algn="l">
              <a:buClr>
                <a:srgbClr val="349737"/>
              </a:buClr>
              <a:buFont typeface="Lucida Grande"/>
              <a:buChar char="&gt;"/>
              <a:defRPr>
                <a:solidFill>
                  <a:srgbClr val="349737"/>
                </a:solidFill>
                <a:latin typeface="FreeSetC"/>
                <a:cs typeface="FreeSet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1462087" y="-1004888"/>
            <a:ext cx="5737226" cy="8661401"/>
          </a:xfrm>
          <a:custGeom>
            <a:avLst/>
            <a:gdLst/>
            <a:ahLst/>
            <a:cxnLst/>
            <a:rect l="l" t="t" r="r" b="b"/>
            <a:pathLst>
              <a:path w="5737226" h="8661401">
                <a:moveTo>
                  <a:pt x="5737226" y="0"/>
                </a:moveTo>
                <a:lnTo>
                  <a:pt x="5737226" y="8661401"/>
                </a:lnTo>
                <a:lnTo>
                  <a:pt x="5737225" y="8661401"/>
                </a:lnTo>
                <a:lnTo>
                  <a:pt x="5283201" y="8661401"/>
                </a:lnTo>
                <a:lnTo>
                  <a:pt x="454026" y="8661401"/>
                </a:lnTo>
                <a:lnTo>
                  <a:pt x="1" y="8661401"/>
                </a:lnTo>
                <a:lnTo>
                  <a:pt x="0" y="8661401"/>
                </a:lnTo>
                <a:lnTo>
                  <a:pt x="0" y="0"/>
                </a:lnTo>
                <a:lnTo>
                  <a:pt x="454026" y="0"/>
                </a:lnTo>
                <a:lnTo>
                  <a:pt x="454026" y="8207376"/>
                </a:lnTo>
                <a:lnTo>
                  <a:pt x="5283201" y="8207376"/>
                </a:lnTo>
                <a:lnTo>
                  <a:pt x="5283201" y="0"/>
                </a:lnTo>
                <a:close/>
              </a:path>
            </a:pathLst>
          </a:custGeom>
          <a:solidFill>
            <a:srgbClr val="E78E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687"/>
            <a:ext cx="4834172" cy="794081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68811"/>
            <a:ext cx="4834172" cy="3832057"/>
          </a:xfrm>
          <a:prstGeom prst="rect">
            <a:avLst/>
          </a:prstGeom>
        </p:spPr>
        <p:txBody>
          <a:bodyPr lIns="87276" tIns="43638" rIns="87276" bIns="43638"/>
          <a:lstStyle>
            <a:lvl1pPr marL="148919" indent="-148919" algn="l">
              <a:buClr>
                <a:srgbClr val="00909B"/>
              </a:buClr>
              <a:tabLst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454592" y="1805768"/>
            <a:ext cx="4835704" cy="463044"/>
          </a:xfrm>
          <a:prstGeom prst="rect">
            <a:avLst/>
          </a:prstGeom>
        </p:spPr>
        <p:txBody>
          <a:bodyPr lIns="87276" tIns="43638" rIns="87276" bIns="43638"/>
          <a:lstStyle>
            <a:lvl1pPr marL="0" marR="0" indent="0" algn="l" defTabSz="43638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909B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7498" y="6352266"/>
            <a:ext cx="681454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r">
              <a:defRPr sz="1100">
                <a:solidFill>
                  <a:srgbClr val="00909B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1"/>
          </p:nvPr>
        </p:nvSpPr>
        <p:spPr>
          <a:xfrm>
            <a:off x="5520326" y="1017760"/>
            <a:ext cx="3179579" cy="5095995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061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59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113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52551" y="2567198"/>
            <a:ext cx="3365100" cy="2252826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75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457200"/>
            <a:ext cx="8661400" cy="454025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1476000" indent="-252000">
              <a:buFont typeface="Lucida Grande"/>
              <a:buChar char="&gt;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57200"/>
            <a:ext cx="8661400" cy="454025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26000" y="2272242"/>
            <a:ext cx="3831034" cy="41082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3"/>
          <p:cNvSpPr>
            <a:spLocks noGrp="1"/>
          </p:cNvSpPr>
          <p:nvPr>
            <p:ph sz="half" idx="14"/>
          </p:nvPr>
        </p:nvSpPr>
        <p:spPr>
          <a:xfrm>
            <a:off x="502920" y="2272242"/>
            <a:ext cx="3831034" cy="41082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798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ллюстрац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57200"/>
            <a:ext cx="8661400" cy="454025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26000" y="2272242"/>
            <a:ext cx="3831034" cy="368829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482600" y="2272243"/>
            <a:ext cx="3831033" cy="368829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Содержимое 3"/>
          <p:cNvSpPr>
            <a:spLocks noGrp="1"/>
          </p:cNvSpPr>
          <p:nvPr>
            <p:ph sz="half" idx="13" hasCustomPrompt="1"/>
          </p:nvPr>
        </p:nvSpPr>
        <p:spPr>
          <a:xfrm>
            <a:off x="482600" y="5960533"/>
            <a:ext cx="3831034" cy="440267"/>
          </a:xfrm>
        </p:spPr>
        <p:txBody>
          <a:bodyPr anchor="b" anchorCtr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0" indent="0" algn="l">
              <a:lnSpc>
                <a:spcPts val="1200"/>
              </a:lnSpc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293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зкая иллюстрац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57200"/>
            <a:ext cx="8661400" cy="454025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48100" y="2272242"/>
            <a:ext cx="4808934" cy="368829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482601" y="2272243"/>
            <a:ext cx="2882900" cy="368829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9" name="Содержимое 3"/>
          <p:cNvSpPr>
            <a:spLocks noGrp="1"/>
          </p:cNvSpPr>
          <p:nvPr>
            <p:ph sz="half" idx="13" hasCustomPrompt="1"/>
          </p:nvPr>
        </p:nvSpPr>
        <p:spPr>
          <a:xfrm>
            <a:off x="482600" y="5960533"/>
            <a:ext cx="2882901" cy="440267"/>
          </a:xfrm>
        </p:spPr>
        <p:txBody>
          <a:bodyPr anchor="b" anchorCtr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0" indent="0" algn="l">
              <a:lnSpc>
                <a:spcPts val="1200"/>
              </a:lnSpc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249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ирокая иллюстрац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57200"/>
            <a:ext cx="8661400" cy="454025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73800" y="2272242"/>
            <a:ext cx="2383234" cy="368829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600"/>
            </a:lvl2pPr>
            <a:lvl3pPr marL="0" indent="0">
              <a:defRPr sz="1600"/>
            </a:lvl3pPr>
            <a:lvl4pPr marL="0" indent="0"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482600" y="2272243"/>
            <a:ext cx="5308600" cy="368829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9" name="Содержимое 3"/>
          <p:cNvSpPr>
            <a:spLocks noGrp="1"/>
          </p:cNvSpPr>
          <p:nvPr>
            <p:ph sz="half" idx="13" hasCustomPrompt="1"/>
          </p:nvPr>
        </p:nvSpPr>
        <p:spPr>
          <a:xfrm>
            <a:off x="482600" y="5960533"/>
            <a:ext cx="5308600" cy="440267"/>
          </a:xfrm>
        </p:spPr>
        <p:txBody>
          <a:bodyPr anchor="b" anchorCtr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0" indent="0" algn="l">
              <a:lnSpc>
                <a:spcPts val="1200"/>
              </a:lnSpc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12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ирокая иллюстрация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57200"/>
            <a:ext cx="8661400" cy="454025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482600" y="2272243"/>
            <a:ext cx="8174434" cy="368829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9" name="Содержимое 3"/>
          <p:cNvSpPr>
            <a:spLocks noGrp="1"/>
          </p:cNvSpPr>
          <p:nvPr>
            <p:ph sz="half" idx="13" hasCustomPrompt="1"/>
          </p:nvPr>
        </p:nvSpPr>
        <p:spPr>
          <a:xfrm>
            <a:off x="482600" y="5960533"/>
            <a:ext cx="8174434" cy="440267"/>
          </a:xfrm>
        </p:spPr>
        <p:txBody>
          <a:bodyPr anchor="b" anchorCtr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0" indent="0" algn="l">
              <a:lnSpc>
                <a:spcPts val="1200"/>
              </a:lnSpc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45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457200"/>
            <a:ext cx="8661400" cy="454025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90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76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601" y="1289750"/>
            <a:ext cx="8178800" cy="7738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2601" y="2215588"/>
            <a:ext cx="8174434" cy="41090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82600" y="510113"/>
            <a:ext cx="625416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19950" y="503304"/>
            <a:ext cx="1437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 |</a:t>
            </a:r>
            <a:fld id="{7CEB33D5-D00E-464B-A6F3-4BAF19C713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32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2" r:id="rId4"/>
    <p:sldLayoutId id="2147483658" r:id="rId5"/>
    <p:sldLayoutId id="2147483659" r:id="rId6"/>
    <p:sldLayoutId id="2147483660" r:id="rId7"/>
    <p:sldLayoutId id="2147483654" r:id="rId8"/>
    <p:sldLayoutId id="2147483655" r:id="rId9"/>
    <p:sldLayoutId id="2147483662" r:id="rId10"/>
    <p:sldLayoutId id="2147483663" r:id="rId11"/>
    <p:sldLayoutId id="2147483664" r:id="rId12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E78E23"/>
          </a:solidFill>
          <a:latin typeface="Helvetica"/>
          <a:ea typeface="+mj-ea"/>
          <a:cs typeface="Helvetica"/>
        </a:defRPr>
      </a:lvl1pPr>
    </p:titleStyle>
    <p:bodyStyle>
      <a:lvl1pPr marL="0" indent="0" algn="l" defTabSz="457200" rtl="0" eaLnBrk="1" latinLnBrk="0" hangingPunct="1">
        <a:spcBef>
          <a:spcPts val="600"/>
        </a:spcBef>
        <a:buFont typeface="Arial"/>
        <a:buNone/>
        <a:defRPr sz="2400" b="0" i="0" kern="1200">
          <a:solidFill>
            <a:schemeClr val="tx1"/>
          </a:solidFill>
          <a:latin typeface="FreeSetC"/>
          <a:ea typeface="+mn-ea"/>
          <a:cs typeface="FreeSetC"/>
        </a:defRPr>
      </a:lvl1pPr>
      <a:lvl2pPr marL="0" indent="0" algn="l" defTabSz="457200" rtl="0" eaLnBrk="1" latinLnBrk="0" hangingPunct="1">
        <a:spcBef>
          <a:spcPts val="600"/>
        </a:spcBef>
        <a:buFont typeface="Arial"/>
        <a:buNone/>
        <a:defRPr sz="1600" b="0" i="0" kern="1200">
          <a:solidFill>
            <a:schemeClr val="tx1"/>
          </a:solidFill>
          <a:latin typeface="FreeSetC"/>
          <a:ea typeface="+mn-ea"/>
          <a:cs typeface="FreeSetC"/>
        </a:defRPr>
      </a:lvl2pPr>
      <a:lvl3pPr marL="720000" indent="-360000" algn="l" defTabSz="457200" rtl="0" eaLnBrk="1" latinLnBrk="0" hangingPunct="1">
        <a:spcBef>
          <a:spcPts val="600"/>
        </a:spcBef>
        <a:buClr>
          <a:srgbClr val="349737"/>
        </a:buClr>
        <a:buFont typeface="Lucida Grande"/>
        <a:buChar char="&gt;"/>
        <a:defRPr sz="1600" b="0" i="0" kern="1200">
          <a:solidFill>
            <a:schemeClr val="tx1"/>
          </a:solidFill>
          <a:latin typeface="FreeSetC"/>
          <a:ea typeface="+mn-ea"/>
          <a:cs typeface="FreeSetC"/>
        </a:defRPr>
      </a:lvl3pPr>
      <a:lvl4pPr marL="1440000" indent="-360000" algn="l" defTabSz="457200" rtl="0" eaLnBrk="1" latinLnBrk="0" hangingPunct="1">
        <a:spcBef>
          <a:spcPts val="600"/>
        </a:spcBef>
        <a:buClr>
          <a:srgbClr val="349737"/>
        </a:buClr>
        <a:buFont typeface="+mj-lt"/>
        <a:buAutoNum type="arabicPeriod"/>
        <a:defRPr sz="1600" b="0" i="0" kern="1200">
          <a:solidFill>
            <a:schemeClr val="tx1"/>
          </a:solidFill>
          <a:latin typeface="FreeSetC"/>
          <a:ea typeface="+mn-ea"/>
          <a:cs typeface="FreeSetC"/>
        </a:defRPr>
      </a:lvl4pPr>
      <a:lvl5pPr marL="1440000" indent="-360000" algn="l" defTabSz="457200" rtl="0" eaLnBrk="1" latinLnBrk="0" hangingPunct="1">
        <a:spcBef>
          <a:spcPts val="600"/>
        </a:spcBef>
        <a:buClr>
          <a:srgbClr val="349737"/>
        </a:buClr>
        <a:buFont typeface="Lucida Grande"/>
        <a:buChar char="&gt;"/>
        <a:defRPr sz="1600" b="0" i="0" kern="1200">
          <a:solidFill>
            <a:schemeClr val="tx1"/>
          </a:solidFill>
          <a:latin typeface="FreeSetC"/>
          <a:ea typeface="+mn-ea"/>
          <a:cs typeface="FreeSet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0" Type="http://schemas.openxmlformats.org/officeDocument/2006/relationships/image" Target="../media/image11.jpeg"/><Relationship Id="rId4" Type="http://schemas.openxmlformats.org/officeDocument/2006/relationships/image" Target="../media/image5.emf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s.gov.ru/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br.ru/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://www.rospotrebnadzor.ru/" TargetMode="External"/><Relationship Id="rId9" Type="http://schemas.openxmlformats.org/officeDocument/2006/relationships/hyperlink" Target="http://www.asv.org.ru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gif"/><Relationship Id="rId4" Type="http://schemas.openxmlformats.org/officeDocument/2006/relationships/hyperlink" Target="http://reliableplan.narod.ru/image/moneytree.gi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5051" y="2507040"/>
            <a:ext cx="3601521" cy="2286019"/>
          </a:xfrm>
        </p:spPr>
        <p:txBody>
          <a:bodyPr/>
          <a:lstStyle/>
          <a:p>
            <a:r>
              <a:rPr lang="ru-RU" dirty="0" smtClean="0"/>
              <a:t>Банки: вклады и кредиты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92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делают вклады: проценты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клады</a:t>
            </a:r>
            <a:r>
              <a:rPr lang="ru-RU" dirty="0"/>
              <a:t>: что они </a:t>
            </a:r>
            <a:r>
              <a:rPr lang="ru-RU" dirty="0" smtClean="0"/>
              <a:t>дают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4"/>
          </p:nvPr>
        </p:nvSpPr>
        <p:spPr>
          <a:xfrm>
            <a:off x="502918" y="2139635"/>
            <a:ext cx="5914815" cy="925297"/>
          </a:xfrm>
        </p:spPr>
        <p:txBody>
          <a:bodyPr>
            <a:noAutofit/>
          </a:bodyPr>
          <a:lstStyle/>
          <a:p>
            <a:r>
              <a:rPr lang="ru-RU" sz="2000" dirty="0" smtClean="0"/>
              <a:t>Кот </a:t>
            </a:r>
            <a:r>
              <a:rPr lang="ru-RU" sz="2000" dirty="0" err="1" smtClean="0"/>
              <a:t>Матроскин</a:t>
            </a:r>
            <a:r>
              <a:rPr lang="ru-RU" sz="2000" dirty="0" smtClean="0"/>
              <a:t> и пёс Шарик поспорили, кто из</a:t>
            </a:r>
            <a:br>
              <a:rPr lang="ru-RU" sz="2000" dirty="0" smtClean="0"/>
            </a:br>
            <a:r>
              <a:rPr lang="ru-RU" sz="2000" dirty="0" smtClean="0"/>
              <a:t>них первый купит </a:t>
            </a:r>
            <a:r>
              <a:rPr lang="ru-RU" sz="2000" b="1" dirty="0" smtClean="0">
                <a:solidFill>
                  <a:srgbClr val="239F37"/>
                </a:solidFill>
              </a:rPr>
              <a:t>корову</a:t>
            </a:r>
            <a:r>
              <a:rPr lang="ru-RU" sz="2000" dirty="0" smtClean="0">
                <a:solidFill>
                  <a:srgbClr val="239F37"/>
                </a:solidFill>
              </a:rPr>
              <a:t> </a:t>
            </a:r>
            <a:r>
              <a:rPr lang="ru-RU" sz="2000" dirty="0" smtClean="0"/>
              <a:t>за </a:t>
            </a:r>
            <a:r>
              <a:rPr lang="ru-RU" sz="2000" b="1" dirty="0" smtClean="0"/>
              <a:t>50 тысяч </a:t>
            </a:r>
            <a:r>
              <a:rPr lang="ru-RU" sz="2000" dirty="0" smtClean="0"/>
              <a:t>рублей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482388"/>
            <a:ext cx="8661400" cy="159384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planetaua.net/uploads/posts/2013-03/1363530711_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53438" r="25231" b="12227"/>
          <a:stretch/>
        </p:blipFill>
        <p:spPr bwMode="auto">
          <a:xfrm>
            <a:off x="6350001" y="1939533"/>
            <a:ext cx="2299645" cy="142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одержимое 2"/>
          <p:cNvSpPr>
            <a:spLocks noGrp="1"/>
          </p:cNvSpPr>
          <p:nvPr>
            <p:ph sz="half" idx="2"/>
          </p:nvPr>
        </p:nvSpPr>
        <p:spPr>
          <a:xfrm>
            <a:off x="502917" y="4182539"/>
            <a:ext cx="2718733" cy="2336794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239F37"/>
                </a:solidFill>
              </a:rPr>
              <a:t>Шарик</a:t>
            </a:r>
            <a:r>
              <a:rPr lang="ru-RU" sz="2000" dirty="0">
                <a:solidFill>
                  <a:srgbClr val="239F37"/>
                </a:solidFill>
              </a:rPr>
              <a:t> </a:t>
            </a:r>
            <a:r>
              <a:rPr lang="ru-RU" sz="2000" dirty="0"/>
              <a:t>откладывает в месяц по </a:t>
            </a:r>
            <a:r>
              <a:rPr lang="en-US" sz="2000" b="1" dirty="0">
                <a:solidFill>
                  <a:srgbClr val="239F37"/>
                </a:solidFill>
              </a:rPr>
              <a:t>1</a:t>
            </a:r>
            <a:r>
              <a:rPr lang="ru-RU" sz="2000" b="1" dirty="0" smtClean="0">
                <a:solidFill>
                  <a:srgbClr val="239F37"/>
                </a:solidFill>
              </a:rPr>
              <a:t>100</a:t>
            </a:r>
            <a:r>
              <a:rPr lang="ru-RU" sz="2000" dirty="0" smtClean="0">
                <a:solidFill>
                  <a:srgbClr val="239F37"/>
                </a:solidFill>
              </a:rPr>
              <a:t> </a:t>
            </a:r>
            <a:r>
              <a:rPr lang="ru-RU" sz="2000" dirty="0"/>
              <a:t>рублей и хранит их </a:t>
            </a:r>
            <a:r>
              <a:rPr lang="ru-RU" sz="2000" dirty="0" smtClean="0"/>
              <a:t>дома</a:t>
            </a:r>
          </a:p>
          <a:p>
            <a:endParaRPr lang="ru-RU" sz="2000" dirty="0" smtClean="0"/>
          </a:p>
          <a:p>
            <a:r>
              <a:rPr lang="ru-RU" sz="600" dirty="0" smtClean="0"/>
              <a:t>____________________________________________________________</a:t>
            </a:r>
            <a:endParaRPr lang="en-US" sz="600" dirty="0" smtClean="0"/>
          </a:p>
          <a:p>
            <a:r>
              <a:rPr lang="ru-RU" sz="2000" dirty="0"/>
              <a:t>Шарику понадобилось </a:t>
            </a:r>
            <a:r>
              <a:rPr lang="ru-RU" sz="2000" dirty="0" smtClean="0"/>
              <a:t>копить </a:t>
            </a:r>
            <a:r>
              <a:rPr lang="en-US" sz="2000" b="1" dirty="0">
                <a:solidFill>
                  <a:srgbClr val="CD0920"/>
                </a:solidFill>
              </a:rPr>
              <a:t>3 </a:t>
            </a:r>
            <a:r>
              <a:rPr lang="ru-RU" sz="2000" b="1" dirty="0">
                <a:solidFill>
                  <a:srgbClr val="CD0920"/>
                </a:solidFill>
              </a:rPr>
              <a:t>года и 10 </a:t>
            </a:r>
            <a:r>
              <a:rPr lang="ru-RU" sz="2000" b="1" dirty="0" smtClean="0">
                <a:solidFill>
                  <a:srgbClr val="CD0920"/>
                </a:solidFill>
              </a:rPr>
              <a:t>месяцев.</a:t>
            </a:r>
            <a:endParaRPr lang="ru-RU" sz="2000" dirty="0"/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5805317" y="4202032"/>
            <a:ext cx="3067750" cy="21383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1pPr>
            <a:lvl2pPr marL="0" indent="0" algn="l" defTabSz="457200" rtl="0" eaLnBrk="1" latinLnBrk="0" hangingPunct="1">
              <a:spcBef>
                <a:spcPts val="6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2pPr>
            <a:lvl3pPr marL="720000" indent="-360000" algn="l" defTabSz="457200" rtl="0" eaLnBrk="1" latinLnBrk="0" hangingPunct="1">
              <a:spcBef>
                <a:spcPts val="600"/>
              </a:spcBef>
              <a:buClr>
                <a:srgbClr val="349737"/>
              </a:buClr>
              <a:buFont typeface="Lucida Grande"/>
              <a:buChar char="&gt;"/>
              <a:defRPr sz="16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3pPr>
            <a:lvl4pPr marL="1440000" indent="-360000" algn="l" defTabSz="457200" rtl="0" eaLnBrk="1" latinLnBrk="0" hangingPunct="1">
              <a:spcBef>
                <a:spcPts val="600"/>
              </a:spcBef>
              <a:buClr>
                <a:srgbClr val="349737"/>
              </a:buClr>
              <a:buFont typeface="+mj-lt"/>
              <a:buAutoNum type="arabicPeriod"/>
              <a:defRPr sz="16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4pPr>
            <a:lvl5pPr marL="1440000" indent="-360000" algn="l" defTabSz="457200" rtl="0" eaLnBrk="1" latinLnBrk="0" hangingPunct="1">
              <a:spcBef>
                <a:spcPts val="600"/>
              </a:spcBef>
              <a:buClr>
                <a:srgbClr val="349737"/>
              </a:buClr>
              <a:buFont typeface="Lucida Grande"/>
              <a:buChar char="&gt;"/>
              <a:defRPr sz="16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err="1" smtClean="0">
                <a:solidFill>
                  <a:srgbClr val="239F37"/>
                </a:solidFill>
              </a:rPr>
              <a:t>Матроскин</a:t>
            </a:r>
            <a:r>
              <a:rPr lang="ru-RU" sz="1800" dirty="0" smtClean="0">
                <a:solidFill>
                  <a:srgbClr val="239F37"/>
                </a:solidFill>
              </a:rPr>
              <a:t> </a:t>
            </a:r>
            <a:r>
              <a:rPr lang="ru-RU" sz="1800" dirty="0" smtClean="0"/>
              <a:t>откладывает в месяц по </a:t>
            </a:r>
            <a:r>
              <a:rPr lang="en-US" sz="1800" b="1" dirty="0" smtClean="0">
                <a:solidFill>
                  <a:srgbClr val="239F37"/>
                </a:solidFill>
              </a:rPr>
              <a:t>1</a:t>
            </a:r>
            <a:r>
              <a:rPr lang="ru-RU" sz="1800" b="1" dirty="0" smtClean="0">
                <a:solidFill>
                  <a:srgbClr val="239F37"/>
                </a:solidFill>
              </a:rPr>
              <a:t>000</a:t>
            </a:r>
            <a:r>
              <a:rPr lang="ru-RU" sz="1800" dirty="0" smtClean="0">
                <a:solidFill>
                  <a:srgbClr val="239F37"/>
                </a:solidFill>
              </a:rPr>
              <a:t> </a:t>
            </a:r>
            <a:r>
              <a:rPr lang="ru-RU" sz="1800" dirty="0" smtClean="0"/>
              <a:t>рублей и кладет их на банковский вклад. Ставка по его вкладу – </a:t>
            </a:r>
            <a:r>
              <a:rPr lang="ru-RU" sz="1800" b="1" dirty="0" smtClean="0">
                <a:solidFill>
                  <a:srgbClr val="239F37"/>
                </a:solidFill>
              </a:rPr>
              <a:t>10% годовых</a:t>
            </a:r>
            <a:r>
              <a:rPr lang="ru-RU" sz="1800" dirty="0" smtClean="0"/>
              <a:t>.</a:t>
            </a:r>
          </a:p>
          <a:p>
            <a:r>
              <a:rPr lang="ru-RU" sz="600" dirty="0" smtClean="0"/>
              <a:t>____________________________________________________________________</a:t>
            </a:r>
            <a:endParaRPr lang="en-US" sz="600" dirty="0"/>
          </a:p>
          <a:p>
            <a:r>
              <a:rPr lang="ru-RU" sz="1800" dirty="0" err="1" smtClean="0"/>
              <a:t>Матроскин</a:t>
            </a:r>
            <a:r>
              <a:rPr lang="ru-RU" sz="1800" dirty="0" smtClean="0"/>
              <a:t> купил корову через </a:t>
            </a:r>
            <a:r>
              <a:rPr lang="en-US" sz="1800" b="1" dirty="0" smtClean="0">
                <a:solidFill>
                  <a:srgbClr val="CD0920"/>
                </a:solidFill>
              </a:rPr>
              <a:t>3 </a:t>
            </a:r>
            <a:r>
              <a:rPr lang="ru-RU" sz="1800" b="1" dirty="0">
                <a:solidFill>
                  <a:srgbClr val="CD0920"/>
                </a:solidFill>
              </a:rPr>
              <a:t>года и 6</a:t>
            </a:r>
            <a:r>
              <a:rPr lang="ru-RU" sz="1800" b="1" dirty="0" smtClean="0">
                <a:solidFill>
                  <a:srgbClr val="CD0920"/>
                </a:solidFill>
              </a:rPr>
              <a:t> месяцев.</a:t>
            </a:r>
            <a:endParaRPr lang="ru-RU" sz="1800" dirty="0"/>
          </a:p>
          <a:p>
            <a:endParaRPr lang="ru-RU" sz="1800" dirty="0"/>
          </a:p>
        </p:txBody>
      </p:sp>
      <p:pic>
        <p:nvPicPr>
          <p:cNvPr id="1028" name="Picture 4" descr="http://dro1d.ru/files/sources/24/src_5338183d1673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0" t="28762" r="17655" b="5759"/>
          <a:stretch/>
        </p:blipFill>
        <p:spPr bwMode="auto">
          <a:xfrm>
            <a:off x="3437468" y="4138862"/>
            <a:ext cx="2086946" cy="231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47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38" y="4315916"/>
            <a:ext cx="1849388" cy="1849388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клады</a:t>
            </a:r>
            <a:r>
              <a:rPr lang="ru-RU" dirty="0"/>
              <a:t>: что они </a:t>
            </a:r>
            <a:r>
              <a:rPr lang="ru-RU" dirty="0" smtClean="0"/>
              <a:t>дают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1" name="Объект 2"/>
          <p:cNvSpPr>
            <a:spLocks noGrp="1"/>
          </p:cNvSpPr>
          <p:nvPr>
            <p:ph idx="4294967295"/>
          </p:nvPr>
        </p:nvSpPr>
        <p:spPr>
          <a:xfrm>
            <a:off x="467545" y="1917901"/>
            <a:ext cx="3672407" cy="5846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" algn="ctr" defTabSz="914400"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ru-RU" b="1" dirty="0">
                <a:solidFill>
                  <a:srgbClr val="259737"/>
                </a:solidFill>
                <a:latin typeface="+mn-lt"/>
                <a:cs typeface="+mn-cs"/>
              </a:rPr>
              <a:t>До востребования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4668252" y="1916832"/>
            <a:ext cx="4104456" cy="585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None/>
            </a:pPr>
            <a:r>
              <a:rPr lang="ru-RU" b="1" dirty="0" smtClean="0">
                <a:solidFill>
                  <a:srgbClr val="259737"/>
                </a:solidFill>
              </a:rPr>
              <a:t>Срочные</a:t>
            </a:r>
            <a:endParaRPr lang="ru-RU" dirty="0">
              <a:solidFill>
                <a:srgbClr val="259737"/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827584" y="2780928"/>
            <a:ext cx="1368152" cy="936104"/>
          </a:xfrm>
          <a:prstGeom prst="wedgeRoundRectCallout">
            <a:avLst>
              <a:gd name="adj1" fmla="val -18744"/>
              <a:gd name="adj2" fmla="val 11235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Вклад, ко мне!</a:t>
            </a:r>
            <a:endParaRPr lang="ru-RU" dirty="0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2483768" y="2780929"/>
            <a:ext cx="1152128" cy="936104"/>
          </a:xfrm>
          <a:prstGeom prst="wedgeRoundRectCallout">
            <a:avLst>
              <a:gd name="adj1" fmla="val 18850"/>
              <a:gd name="adj2" fmla="val 1677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Да, хозяин!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57837"/>
            <a:ext cx="1849388" cy="18493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911372"/>
            <a:ext cx="1152128" cy="1181924"/>
          </a:xfrm>
          <a:prstGeom prst="rect">
            <a:avLst/>
          </a:prstGeom>
        </p:spPr>
      </p:pic>
      <p:sp>
        <p:nvSpPr>
          <p:cNvPr id="20" name="Скругленная прямоугольная выноска 19"/>
          <p:cNvSpPr/>
          <p:nvPr/>
        </p:nvSpPr>
        <p:spPr>
          <a:xfrm>
            <a:off x="4884639" y="2739007"/>
            <a:ext cx="1728192" cy="1368152"/>
          </a:xfrm>
          <a:prstGeom prst="wedgeRoundRectCallout">
            <a:avLst>
              <a:gd name="adj1" fmla="val -21761"/>
              <a:gd name="adj2" fmla="val 8126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Вклад, завтра утром ко мне!</a:t>
            </a:r>
            <a:endParaRPr lang="ru-RU" dirty="0"/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6900862" y="2739007"/>
            <a:ext cx="1996802" cy="1148337"/>
          </a:xfrm>
          <a:prstGeom prst="wedgeRoundRectCallout">
            <a:avLst>
              <a:gd name="adj1" fmla="val -7143"/>
              <a:gd name="adj2" fmla="val 1288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Да, как договорились!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918" y="4869451"/>
            <a:ext cx="1152128" cy="11819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889" y="4149080"/>
            <a:ext cx="779013" cy="779013"/>
          </a:xfrm>
          <a:prstGeom prst="rect">
            <a:avLst/>
          </a:prstGeom>
        </p:spPr>
      </p:pic>
      <p:sp>
        <p:nvSpPr>
          <p:cNvPr id="25" name="Название 1"/>
          <p:cNvSpPr>
            <a:spLocks noGrp="1"/>
          </p:cNvSpPr>
          <p:nvPr>
            <p:ph type="title"/>
          </p:nvPr>
        </p:nvSpPr>
        <p:spPr>
          <a:xfrm>
            <a:off x="482601" y="1289750"/>
            <a:ext cx="8178800" cy="773851"/>
          </a:xfrm>
        </p:spPr>
        <p:txBody>
          <a:bodyPr/>
          <a:lstStyle/>
          <a:p>
            <a:r>
              <a:rPr lang="ru-RU" dirty="0" smtClean="0"/>
              <a:t>Виды вкладов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 rot="16200000" flipV="1">
            <a:off x="1971792" y="4357408"/>
            <a:ext cx="4940098" cy="61084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77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164625"/>
            <a:ext cx="8178800" cy="773851"/>
          </a:xfrm>
        </p:spPr>
        <p:txBody>
          <a:bodyPr/>
          <a:lstStyle/>
          <a:p>
            <a:r>
              <a:rPr lang="ru-RU" dirty="0" smtClean="0"/>
              <a:t>Чем рискует вкладчик?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625802"/>
              </p:ext>
            </p:extLst>
          </p:nvPr>
        </p:nvGraphicFramePr>
        <p:xfrm>
          <a:off x="272715" y="1822600"/>
          <a:ext cx="8614610" cy="4279816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2426942"/>
                <a:gridCol w="2757714"/>
                <a:gridCol w="3429954"/>
              </a:tblGrid>
              <a:tr h="439336">
                <a:tc>
                  <a:txBody>
                    <a:bodyPr/>
                    <a:lstStyle/>
                    <a:p>
                      <a:r>
                        <a:rPr lang="uk-UA" sz="2000" b="1" i="0" dirty="0" err="1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Ситуация</a:t>
                      </a:r>
                      <a:endParaRPr lang="ru-RU" sz="20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</a:t>
                      </a:r>
                      <a:r>
                        <a:rPr lang="ru-RU" sz="20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чем</a:t>
                      </a:r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риск</a:t>
                      </a:r>
                      <a:endParaRPr lang="ru-RU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Как избежать</a:t>
                      </a:r>
                      <a:endParaRPr lang="ru-RU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96701">
                <a:tc>
                  <a:txBody>
                    <a:bodyPr/>
                    <a:lstStyle/>
                    <a:p>
                      <a:r>
                        <a:rPr lang="en-US" sz="2400" b="1" i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1.</a:t>
                      </a:r>
                      <a:r>
                        <a:rPr lang="en-US" sz="2400" b="1" i="0" baseline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 </a:t>
                      </a:r>
                      <a:r>
                        <a:rPr lang="ru-RU" sz="2400" b="1" i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Мошенники под видом банка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Убегут с вашими деньгами</a:t>
                      </a:r>
                      <a:r>
                        <a:rPr lang="en-US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и</a:t>
                      </a:r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ли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  </a:t>
                      </a:r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«докажут», что ваш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вклад не надо возвращать</a:t>
                      </a:r>
                      <a:endParaRPr lang="ru-RU" sz="20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Навести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об этом банке справки на сайте Банка России. Он должен иметь лицензию и участвовать в системе </a:t>
                      </a:r>
                      <a:r>
                        <a:rPr lang="ru-RU" sz="2000" b="1" i="0" baseline="0" dirty="0" smtClean="0">
                          <a:solidFill>
                            <a:srgbClr val="349737"/>
                          </a:solidFill>
                          <a:latin typeface="FreeSetC"/>
                          <a:cs typeface="FreeSetC"/>
                        </a:rPr>
                        <a:t>страхования вкладов</a:t>
                      </a:r>
                      <a:r>
                        <a:rPr lang="en-US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(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вклады до</a:t>
                      </a:r>
                    </a:p>
                    <a:p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1 400 000 рублей будут возвращены)</a:t>
                      </a:r>
                      <a:endParaRPr lang="ru-RU" sz="20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71601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2. Другая услуга вместо вклада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Внезапно окажется, что ваши деньги возвращать не обязательно</a:t>
                      </a:r>
                      <a:endParaRPr lang="ru-RU" sz="20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solidFill>
                            <a:srgbClr val="349737"/>
                          </a:solidFill>
                          <a:latin typeface="FreeSetC"/>
                          <a:cs typeface="FreeSetC"/>
                        </a:rPr>
                        <a:t>Читать договор</a:t>
                      </a:r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!  Там должно быть сказано, что это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«банковский вклад», «банковский счет»</a:t>
                      </a:r>
                      <a:endParaRPr lang="ru-RU" sz="20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клады: как не проиграть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9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164625"/>
            <a:ext cx="8178800" cy="773851"/>
          </a:xfrm>
        </p:spPr>
        <p:txBody>
          <a:bodyPr/>
          <a:lstStyle/>
          <a:p>
            <a:r>
              <a:rPr lang="ru-RU" dirty="0" smtClean="0"/>
              <a:t>Чем рискует вкладчик?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3505958"/>
              </p:ext>
            </p:extLst>
          </p:nvPr>
        </p:nvGraphicFramePr>
        <p:xfrm>
          <a:off x="418990" y="1983020"/>
          <a:ext cx="8359250" cy="4006819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2280667"/>
                <a:gridCol w="2554514"/>
                <a:gridCol w="3524069"/>
              </a:tblGrid>
              <a:tr h="471139">
                <a:tc>
                  <a:txBody>
                    <a:bodyPr/>
                    <a:lstStyle/>
                    <a:p>
                      <a:r>
                        <a:rPr lang="uk-UA" sz="2000" b="1" i="0" dirty="0" err="1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Ситуация</a:t>
                      </a:r>
                      <a:endParaRPr lang="ru-RU" sz="20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</a:t>
                      </a:r>
                      <a:r>
                        <a:rPr lang="ru-RU" sz="20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ч</a:t>
                      </a:r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ем риск</a:t>
                      </a:r>
                      <a:endParaRPr lang="ru-RU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Как избежать</a:t>
                      </a:r>
                      <a:endParaRPr lang="ru-RU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14155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3. Банк отказывается</a:t>
                      </a:r>
                      <a:r>
                        <a:rPr lang="ru-RU" sz="2400" b="1" i="0" baseline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 возвращать ваш вклад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Потеря времени, стресс</a:t>
                      </a:r>
                      <a:endParaRPr lang="ru-RU" sz="20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solidFill>
                            <a:srgbClr val="349737"/>
                          </a:solidFill>
                          <a:latin typeface="FreeSetC"/>
                          <a:cs typeface="FreeSetC"/>
                        </a:rPr>
                        <a:t>Выбирать надежный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банк. </a:t>
                      </a:r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Угрожать </a:t>
                      </a:r>
                      <a:r>
                        <a:rPr lang="ru-RU" sz="2000" b="1" i="0" dirty="0" smtClean="0">
                          <a:solidFill>
                            <a:srgbClr val="349737"/>
                          </a:solidFill>
                          <a:latin typeface="FreeSetC"/>
                          <a:cs typeface="FreeSetC"/>
                        </a:rPr>
                        <a:t>жалобами в суд</a:t>
                      </a:r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, в Банк России, в Роспотребнадзор. Не сработают угрозы – и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впрямь жаловаться</a:t>
                      </a:r>
                      <a:endParaRPr lang="ru-RU" sz="20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96893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4. Не тот вклад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Проценты по вкладу окажутся меньше, чем ожидалось</a:t>
                      </a:r>
                      <a:endParaRPr lang="ru-RU" sz="20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dirty="0" smtClean="0">
                          <a:solidFill>
                            <a:srgbClr val="349737"/>
                          </a:solidFill>
                          <a:latin typeface="FreeSetC"/>
                          <a:cs typeface="FreeSetC"/>
                        </a:rPr>
                        <a:t>Читать договор</a:t>
                      </a:r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! По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некоторым вкладам проценты сильно падают, если снимать деньги досрочно</a:t>
                      </a:r>
                      <a:endParaRPr lang="ru-RU" sz="2000" b="0" i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вклады: как не проиграть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6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164625"/>
            <a:ext cx="8178800" cy="773851"/>
          </a:xfrm>
        </p:spPr>
        <p:txBody>
          <a:bodyPr/>
          <a:lstStyle/>
          <a:p>
            <a:r>
              <a:rPr lang="ru-RU" dirty="0" smtClean="0"/>
              <a:t>Чем рискует вкладчик?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3814536"/>
              </p:ext>
            </p:extLst>
          </p:nvPr>
        </p:nvGraphicFramePr>
        <p:xfrm>
          <a:off x="418990" y="1983020"/>
          <a:ext cx="8359250" cy="3000979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2131705"/>
                <a:gridCol w="2342147"/>
                <a:gridCol w="3885398"/>
              </a:tblGrid>
              <a:tr h="471139">
                <a:tc>
                  <a:txBody>
                    <a:bodyPr/>
                    <a:lstStyle/>
                    <a:p>
                      <a:r>
                        <a:rPr lang="uk-UA" sz="2000" b="1" i="0" dirty="0" err="1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Ситуация</a:t>
                      </a:r>
                      <a:endParaRPr lang="ru-RU" sz="20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</a:t>
                      </a:r>
                      <a:r>
                        <a:rPr lang="ru-RU" sz="20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ч</a:t>
                      </a:r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ем риск</a:t>
                      </a:r>
                      <a:endParaRPr lang="ru-RU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Как избежать</a:t>
                      </a:r>
                      <a:endParaRPr lang="ru-RU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96893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5. Инфляция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Ваши деньги вернут в полном объеме, но они обесценятся (все цены вырастут)</a:t>
                      </a:r>
                      <a:endParaRPr lang="ru-RU" sz="20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Покупать валюту,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драгоценные металлы или вещи, которые потом легко продать. При угрозе инфляции не стоит долго держать в кошельке или банке много рублей. Если вклад – то под высокий процент</a:t>
                      </a:r>
                      <a:endParaRPr lang="ru-RU" sz="2000" b="0" i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клады: как не проиграть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39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289750"/>
            <a:ext cx="8178800" cy="916421"/>
          </a:xfrm>
        </p:spPr>
        <p:txBody>
          <a:bodyPr/>
          <a:lstStyle/>
          <a:p>
            <a:r>
              <a:rPr lang="ru-RU" dirty="0" smtClean="0"/>
              <a:t>ЦЕЛЬ – набрать как можно больше баллов за решение задач с карточек </a:t>
            </a:r>
            <a:r>
              <a:rPr lang="ru-RU" u="sng" dirty="0" smtClean="0"/>
              <a:t>за 10 МИНУТ</a:t>
            </a:r>
            <a:endParaRPr lang="ru-RU" u="sng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и</a:t>
            </a:r>
            <a:r>
              <a:rPr lang="ru-RU" dirty="0" smtClean="0"/>
              <a:t>гра «Банковские вклады»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19" name="Объект 2"/>
          <p:cNvSpPr>
            <a:spLocks noGrp="1"/>
          </p:cNvSpPr>
          <p:nvPr>
            <p:ph idx="1"/>
          </p:nvPr>
        </p:nvSpPr>
        <p:spPr>
          <a:xfrm>
            <a:off x="2728686" y="3832567"/>
            <a:ext cx="6415314" cy="2633165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/>
              <a:t>Верное решение </a:t>
            </a:r>
            <a:r>
              <a:rPr lang="ru-RU" sz="2000" dirty="0" smtClean="0"/>
              <a:t>задачи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ru-RU" sz="2000" dirty="0" smtClean="0">
                <a:sym typeface="Wingdings" panose="05000000000000000000" pitchFamily="2" charset="2"/>
              </a:rPr>
              <a:t>+ номинальная 										стоимость карточки</a:t>
            </a:r>
            <a:endParaRPr lang="en-US" sz="20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>
                <a:sym typeface="Wingdings" panose="05000000000000000000" pitchFamily="2" charset="2"/>
              </a:rPr>
              <a:t>Неверное решение </a:t>
            </a:r>
            <a:r>
              <a:rPr lang="ru-RU" sz="2000" dirty="0" smtClean="0">
                <a:sym typeface="Wingdings" panose="05000000000000000000" pitchFamily="2" charset="2"/>
              </a:rPr>
              <a:t>задачи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ru-RU" sz="2000" dirty="0" smtClean="0">
                <a:sym typeface="Wingdings" panose="05000000000000000000" pitchFamily="2" charset="2"/>
              </a:rPr>
              <a:t> - номинальная 										стоимость карточки</a:t>
            </a:r>
            <a:endParaRPr lang="en-US" sz="20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sym typeface="Wingdings" panose="05000000000000000000" pitchFamily="2" charset="2"/>
              </a:rPr>
              <a:t>Карточка </a:t>
            </a:r>
            <a:r>
              <a:rPr lang="ru-RU" sz="2000" b="1" dirty="0" smtClean="0">
                <a:sym typeface="Wingdings" panose="05000000000000000000" pitchFamily="2" charset="2"/>
              </a:rPr>
              <a:t>взята, но не решена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ru-RU" sz="2000" dirty="0" smtClean="0">
                <a:sym typeface="Wingdings" panose="05000000000000000000" pitchFamily="2" charset="2"/>
              </a:rPr>
              <a:t> - номинальная 									стоимость карточки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sym typeface="Wingdings" panose="05000000000000000000" pitchFamily="2" charset="2"/>
              </a:rPr>
              <a:t>Карточка </a:t>
            </a:r>
            <a:r>
              <a:rPr lang="ru-RU" sz="2000" b="1" dirty="0" smtClean="0">
                <a:sym typeface="Wingdings" panose="05000000000000000000" pitchFamily="2" charset="2"/>
              </a:rPr>
              <a:t>не взята </a:t>
            </a:r>
            <a:r>
              <a:rPr lang="ru-RU" sz="2000" dirty="0" smtClean="0">
                <a:sym typeface="Wingdings" panose="05000000000000000000" pitchFamily="2" charset="2"/>
              </a:rPr>
              <a:t> +0</a:t>
            </a:r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	</a:t>
            </a:r>
          </a:p>
          <a:p>
            <a:endParaRPr lang="ru-RU" sz="2000" dirty="0"/>
          </a:p>
          <a:p>
            <a:endParaRPr lang="ru-RU" sz="2000" dirty="0" smtClean="0"/>
          </a:p>
        </p:txBody>
      </p:sp>
      <p:grpSp>
        <p:nvGrpSpPr>
          <p:cNvPr id="3" name="Группа 2"/>
          <p:cNvGrpSpPr/>
          <p:nvPr/>
        </p:nvGrpSpPr>
        <p:grpSpPr>
          <a:xfrm>
            <a:off x="395372" y="3752357"/>
            <a:ext cx="2061413" cy="2525472"/>
            <a:chOff x="731446" y="4223657"/>
            <a:chExt cx="1706954" cy="19834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99886" y="4223657"/>
              <a:ext cx="1538514" cy="493486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100 баллов</a:t>
              </a:r>
              <a:endParaRPr lang="ru-RU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76590" y="4980299"/>
              <a:ext cx="1545768" cy="493486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2</a:t>
              </a:r>
              <a:r>
                <a:rPr lang="ru-RU" dirty="0" smtClean="0"/>
                <a:t>00 баллов</a:t>
              </a:r>
              <a:endParaRPr lang="ru-RU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812422" y="5713639"/>
              <a:ext cx="1545768" cy="493486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3</a:t>
              </a:r>
              <a:r>
                <a:rPr lang="ru-RU" dirty="0" smtClean="0"/>
                <a:t>00 баллов</a:t>
              </a: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88360" y="5052489"/>
              <a:ext cx="1545768" cy="493486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2</a:t>
              </a:r>
              <a:r>
                <a:rPr lang="ru-RU" dirty="0" smtClean="0"/>
                <a:t>00 баллов</a:t>
              </a: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11656" y="4295847"/>
              <a:ext cx="1538514" cy="493486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100 баллов</a:t>
              </a:r>
              <a:endParaRPr lang="ru-RU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31446" y="4376057"/>
              <a:ext cx="1538514" cy="493486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100 баллов</a:t>
              </a:r>
              <a:endParaRPr lang="ru-RU" dirty="0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0" y="3241758"/>
            <a:ext cx="8661400" cy="159384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4404" y="2241813"/>
            <a:ext cx="75466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/>
              <a:t>Делимся на </a:t>
            </a:r>
            <a:r>
              <a:rPr lang="ru-RU" sz="2000" dirty="0" smtClean="0"/>
              <a:t>команды и выбираем карточки </a:t>
            </a:r>
            <a:r>
              <a:rPr lang="ru-RU" sz="2000" dirty="0"/>
              <a:t>для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22236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332296" y="1086670"/>
            <a:ext cx="6251577" cy="643678"/>
          </a:xfrm>
        </p:spPr>
        <p:txBody>
          <a:bodyPr/>
          <a:lstStyle/>
          <a:p>
            <a:r>
              <a:rPr lang="ru-RU" sz="3200" dirty="0" smtClean="0">
                <a:solidFill>
                  <a:srgbClr val="3EA245"/>
                </a:solidFill>
              </a:rPr>
              <a:t>Чем банковские услуги могут быть нам полезны?</a:t>
            </a:r>
            <a:endParaRPr lang="ru-RU" sz="3200" dirty="0">
              <a:solidFill>
                <a:srgbClr val="3EA24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3EA245"/>
                </a:solidFill>
              </a:rPr>
              <a:t>Банки: что они делают</a:t>
            </a:r>
          </a:p>
          <a:p>
            <a:r>
              <a:rPr lang="ru-RU" dirty="0" smtClean="0">
                <a:solidFill>
                  <a:srgbClr val="3EA245"/>
                </a:solidFill>
              </a:rPr>
              <a:t>Вклады: что они дают</a:t>
            </a:r>
          </a:p>
          <a:p>
            <a:r>
              <a:rPr lang="ru-RU" dirty="0" smtClean="0">
                <a:solidFill>
                  <a:srgbClr val="3EA245"/>
                </a:solidFill>
              </a:rPr>
              <a:t>Вклады: как не проиграть</a:t>
            </a:r>
          </a:p>
          <a:p>
            <a:r>
              <a:rPr lang="ru-RU" dirty="0" smtClean="0">
                <a:solidFill>
                  <a:srgbClr val="3EA245"/>
                </a:solidFill>
              </a:rPr>
              <a:t>Кредиты: в чем суть</a:t>
            </a:r>
          </a:p>
          <a:p>
            <a:r>
              <a:rPr lang="ru-RU" dirty="0" smtClean="0">
                <a:solidFill>
                  <a:srgbClr val="3EA245"/>
                </a:solidFill>
              </a:rPr>
              <a:t>Кредиты: какие они бывают</a:t>
            </a:r>
          </a:p>
          <a:p>
            <a:r>
              <a:rPr lang="ru-RU" dirty="0" smtClean="0">
                <a:solidFill>
                  <a:srgbClr val="3EA245"/>
                </a:solidFill>
              </a:rPr>
              <a:t>Кредиты: как пользоваться</a:t>
            </a:r>
          </a:p>
          <a:p>
            <a:r>
              <a:rPr lang="ru-RU" dirty="0" smtClean="0">
                <a:solidFill>
                  <a:srgbClr val="3EA245"/>
                </a:solidFill>
              </a:rPr>
              <a:t>Банки: как выбрать надежный</a:t>
            </a:r>
            <a:endParaRPr lang="ru-RU" dirty="0">
              <a:solidFill>
                <a:srgbClr val="3EA245"/>
              </a:solidFill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038225"/>
            <a:ext cx="6604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7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Кредит – это вклад наоборот!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6278167" y="2559950"/>
            <a:ext cx="2383234" cy="3406571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349737"/>
                </a:solidFill>
              </a:rPr>
              <a:t>Кредит </a:t>
            </a:r>
            <a:r>
              <a:rPr lang="ru-RU" sz="2000" dirty="0" smtClean="0"/>
              <a:t>– </a:t>
            </a:r>
            <a:r>
              <a:rPr lang="ru-RU" sz="2000" dirty="0"/>
              <a:t>деньги, которые </a:t>
            </a:r>
            <a:r>
              <a:rPr lang="ru-RU" sz="2000" dirty="0" smtClean="0"/>
              <a:t>банк временно дает гражданину или фирме (заемщику)</a:t>
            </a:r>
            <a:endParaRPr lang="ru-RU" sz="2000" dirty="0"/>
          </a:p>
          <a:p>
            <a:endParaRPr lang="ru-RU" sz="1100" dirty="0" smtClean="0"/>
          </a:p>
          <a:p>
            <a:endParaRPr lang="ru-RU" sz="1100" dirty="0"/>
          </a:p>
          <a:p>
            <a:r>
              <a:rPr lang="ru-RU" sz="2000" dirty="0"/>
              <a:t>За использование денег </a:t>
            </a:r>
            <a:r>
              <a:rPr lang="ru-RU" sz="2000" dirty="0" smtClean="0"/>
              <a:t>банка заемщик платит ему </a:t>
            </a:r>
            <a:r>
              <a:rPr lang="ru-RU" sz="2000" b="1" dirty="0" smtClean="0">
                <a:solidFill>
                  <a:srgbClr val="239F37"/>
                </a:solidFill>
              </a:rPr>
              <a:t>проценты</a:t>
            </a: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редиты: в чем суть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" b="74"/>
          <a:stretch>
            <a:fillRect/>
          </a:stretch>
        </p:blipFill>
        <p:spPr/>
      </p:pic>
      <p:pic>
        <p:nvPicPr>
          <p:cNvPr id="18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70" y="6095592"/>
            <a:ext cx="557069" cy="5277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50202" y="6089266"/>
            <a:ext cx="49613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solidFill>
                  <a:srgbClr val="F2010F"/>
                </a:solidFill>
              </a:rPr>
              <a:t>При получении кредита всегда надо помнить, что его </a:t>
            </a:r>
            <a:r>
              <a:rPr lang="ru-RU" sz="1600" b="1" dirty="0">
                <a:solidFill>
                  <a:srgbClr val="F2010F"/>
                </a:solidFill>
              </a:rPr>
              <a:t>придется </a:t>
            </a:r>
            <a:r>
              <a:rPr lang="ru-RU" sz="1600" b="1" dirty="0" smtClean="0">
                <a:solidFill>
                  <a:srgbClr val="F2010F"/>
                </a:solidFill>
              </a:rPr>
              <a:t>вернуть </a:t>
            </a:r>
            <a:r>
              <a:rPr lang="ru-RU" sz="1600" dirty="0" smtClean="0">
                <a:solidFill>
                  <a:srgbClr val="F2010F"/>
                </a:solidFill>
              </a:rPr>
              <a:t>за </a:t>
            </a:r>
            <a:r>
              <a:rPr lang="ru-RU" sz="1600" dirty="0">
                <a:solidFill>
                  <a:srgbClr val="F2010F"/>
                </a:solidFill>
              </a:rPr>
              <a:t>счет обычных доходов</a:t>
            </a:r>
          </a:p>
        </p:txBody>
      </p:sp>
    </p:spTree>
    <p:extLst>
      <p:ext uri="{BB962C8B-B14F-4D97-AF65-F5344CB8AC3E}">
        <p14:creationId xmlns:p14="http://schemas.microsoft.com/office/powerpoint/2010/main" val="19943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ludiipoteki.ru/files/uploads/mmv05@mail.ru/kreditny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28" y="2857350"/>
            <a:ext cx="3036809" cy="39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Что такое ПСК?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732" y="2072647"/>
            <a:ext cx="8032749" cy="2406132"/>
          </a:xfrm>
        </p:spPr>
        <p:txBody>
          <a:bodyPr/>
          <a:lstStyle/>
          <a:p>
            <a:r>
              <a:rPr lang="ru-RU" b="1" dirty="0" smtClean="0">
                <a:solidFill>
                  <a:schemeClr val="accent3"/>
                </a:solidFill>
              </a:rPr>
              <a:t>Полная стоимость кредита (ПСК) </a:t>
            </a:r>
            <a:r>
              <a:rPr lang="ru-RU" dirty="0" smtClean="0"/>
              <a:t>– ставка по кредиту в процентах годовых с учетом всех платежей, связанных с его получением, обслуживанием и возвращением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	</a:t>
            </a:r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19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82600" y="510113"/>
            <a:ext cx="6254169" cy="365125"/>
          </a:xfrm>
        </p:spPr>
        <p:txBody>
          <a:bodyPr/>
          <a:lstStyle/>
          <a:p>
            <a:r>
              <a:rPr lang="ru-RU" dirty="0" smtClean="0"/>
              <a:t>кредиты: в чем суть</a:t>
            </a:r>
            <a:endParaRPr lang="ru-RU" dirty="0"/>
          </a:p>
        </p:txBody>
      </p:sp>
      <p:pic>
        <p:nvPicPr>
          <p:cNvPr id="3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2" y="5932065"/>
            <a:ext cx="426360" cy="403920"/>
          </a:xfrm>
          <a:prstGeom prst="rect">
            <a:avLst/>
          </a:prstGeom>
        </p:spPr>
      </p:pic>
      <p:sp>
        <p:nvSpPr>
          <p:cNvPr id="31" name="Подзаголовок 2"/>
          <p:cNvSpPr txBox="1">
            <a:spLocks/>
          </p:cNvSpPr>
          <p:nvPr/>
        </p:nvSpPr>
        <p:spPr>
          <a:xfrm>
            <a:off x="965200" y="5884374"/>
            <a:ext cx="5289549" cy="5571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1pPr>
            <a:lvl2pPr marL="0" indent="0" algn="l" defTabSz="457200" rtl="0" eaLnBrk="1" latinLnBrk="0" hangingPunct="1">
              <a:spcBef>
                <a:spcPts val="6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2pPr>
            <a:lvl3pPr marL="720000" indent="-360000" algn="l" defTabSz="457200" rtl="0" eaLnBrk="1" latinLnBrk="0" hangingPunct="1">
              <a:spcBef>
                <a:spcPts val="600"/>
              </a:spcBef>
              <a:buClr>
                <a:srgbClr val="349737"/>
              </a:buClr>
              <a:buFont typeface="Lucida Grande"/>
              <a:buChar char="&gt;"/>
              <a:defRPr sz="16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3pPr>
            <a:lvl4pPr marL="1440000" indent="-360000" algn="l" defTabSz="457200" rtl="0" eaLnBrk="1" latinLnBrk="0" hangingPunct="1">
              <a:spcBef>
                <a:spcPts val="600"/>
              </a:spcBef>
              <a:buClr>
                <a:srgbClr val="349737"/>
              </a:buClr>
              <a:buFont typeface="+mj-lt"/>
              <a:buAutoNum type="arabicPeriod"/>
              <a:defRPr sz="16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4pPr>
            <a:lvl5pPr marL="1476000" indent="-252000" algn="l" defTabSz="457200" rtl="0" eaLnBrk="1" latinLnBrk="0" hangingPunct="1">
              <a:spcBef>
                <a:spcPts val="600"/>
              </a:spcBef>
              <a:buClr>
                <a:srgbClr val="349737"/>
              </a:buClr>
              <a:buFont typeface="Lucida Grande"/>
              <a:buChar char="&gt;"/>
              <a:defRPr sz="16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chemeClr val="accent2"/>
                </a:solidFill>
              </a:rPr>
              <a:t>Банки могут по-разному трактовать содержание статей, которые должны быть учтены в ПСК</a:t>
            </a:r>
            <a:endParaRPr lang="ru-RU" sz="1600" b="1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601" y="3744191"/>
            <a:ext cx="5554296" cy="12772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56000" lvl="4" indent="-252000">
              <a:spcBef>
                <a:spcPts val="600"/>
              </a:spcBef>
              <a:buClr>
                <a:srgbClr val="349737"/>
              </a:buClr>
              <a:buFont typeface="Lucida Grande"/>
              <a:buChar char="&gt;"/>
            </a:pPr>
            <a:r>
              <a:rPr lang="ru-RU" sz="2000" dirty="0">
                <a:solidFill>
                  <a:prstClr val="black"/>
                </a:solidFill>
                <a:latin typeface="FreeSetC"/>
              </a:rPr>
              <a:t>Порядок расчета установлен </a:t>
            </a:r>
            <a:r>
              <a:rPr lang="ru-RU" sz="2000" dirty="0" smtClean="0">
                <a:solidFill>
                  <a:prstClr val="black"/>
                </a:solidFill>
                <a:latin typeface="FreeSetC"/>
              </a:rPr>
              <a:t>законом</a:t>
            </a:r>
            <a:endParaRPr lang="ru-RU" sz="2000" dirty="0">
              <a:solidFill>
                <a:prstClr val="black"/>
              </a:solidFill>
              <a:latin typeface="FreeSetC"/>
            </a:endParaRPr>
          </a:p>
          <a:p>
            <a:pPr marL="756000" lvl="4" indent="-252000">
              <a:spcBef>
                <a:spcPts val="600"/>
              </a:spcBef>
              <a:buClr>
                <a:srgbClr val="349737"/>
              </a:buClr>
              <a:buFont typeface="Lucida Grande"/>
              <a:buChar char="&gt;"/>
            </a:pPr>
            <a:r>
              <a:rPr lang="ru-RU" sz="2000" dirty="0">
                <a:solidFill>
                  <a:prstClr val="black"/>
                </a:solidFill>
                <a:latin typeface="FreeSetC"/>
              </a:rPr>
              <a:t>Должна быть указана в кредитном договоре на первой странице</a:t>
            </a:r>
          </a:p>
          <a:p>
            <a:endParaRPr lang="ru-RU" dirty="0">
              <a:solidFill>
                <a:srgbClr val="CD092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536432" y="2573079"/>
            <a:ext cx="1554403" cy="1403498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19950" y="503304"/>
            <a:ext cx="1437084" cy="365125"/>
          </a:xfrm>
        </p:spPr>
        <p:txBody>
          <a:bodyPr/>
          <a:lstStyle/>
          <a:p>
            <a:fld id="{7CEB33D5-D00E-464B-A6F3-4BAF19C713A5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51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Почему люди берут кредиты?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редиты: в чем суть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13" name="Содержимое 2"/>
          <p:cNvSpPr>
            <a:spLocks noGrp="1"/>
          </p:cNvSpPr>
          <p:nvPr>
            <p:ph sz="half" idx="2"/>
          </p:nvPr>
        </p:nvSpPr>
        <p:spPr>
          <a:xfrm rot="944765">
            <a:off x="7343318" y="1793334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2"/>
          </p:nvPr>
        </p:nvSpPr>
        <p:spPr>
          <a:xfrm rot="20983385">
            <a:off x="637959" y="1846912"/>
            <a:ext cx="1258061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15" name="Содержимое 2"/>
          <p:cNvSpPr>
            <a:spLocks noGrp="1"/>
          </p:cNvSpPr>
          <p:nvPr>
            <p:ph sz="half" idx="2"/>
          </p:nvPr>
        </p:nvSpPr>
        <p:spPr>
          <a:xfrm rot="20498574">
            <a:off x="7645228" y="4570773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2"/>
          </p:nvPr>
        </p:nvSpPr>
        <p:spPr>
          <a:xfrm rot="688161">
            <a:off x="671308" y="4676479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pic>
        <p:nvPicPr>
          <p:cNvPr id="5122" name="Picture 2" descr="кредит на жилье, преимущества и недостатки кредита, когда стоит отказаться от кред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44" y="2541420"/>
            <a:ext cx="4759853" cy="31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2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Изображение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954" y="4766705"/>
            <a:ext cx="3543300" cy="850900"/>
          </a:xfrm>
          <a:prstGeom prst="rect">
            <a:avLst/>
          </a:prstGeom>
        </p:spPr>
      </p:pic>
      <p:pic>
        <p:nvPicPr>
          <p:cNvPr id="37" name="Изображение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5205"/>
            <a:ext cx="9144000" cy="30480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822" y="3703670"/>
            <a:ext cx="1358900" cy="128270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23676"/>
            <a:ext cx="9144000" cy="304800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80552"/>
            <a:ext cx="9144000" cy="304800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975" y="2450800"/>
            <a:ext cx="3289300" cy="1143000"/>
          </a:xfrm>
          <a:prstGeom prst="rect">
            <a:avLst/>
          </a:prstGeom>
        </p:spPr>
      </p:pic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0274" y="2007281"/>
            <a:ext cx="1003300" cy="12065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-284480" y="-825270"/>
            <a:ext cx="2420389" cy="2420389"/>
          </a:xfrm>
          <a:prstGeom prst="ellipse">
            <a:avLst/>
          </a:prstGeom>
          <a:noFill/>
          <a:ln w="304800">
            <a:solidFill>
              <a:srgbClr val="34973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6" name="TextBox 5"/>
          <p:cNvSpPr txBox="1"/>
          <p:nvPr/>
        </p:nvSpPr>
        <p:spPr>
          <a:xfrm>
            <a:off x="303846" y="331647"/>
            <a:ext cx="1722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Helvetica"/>
                <a:cs typeface="Helvetica"/>
              </a:rPr>
              <a:t>Банки: вклады и кредиты</a:t>
            </a:r>
            <a:endParaRPr lang="ru-RU" sz="14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1847" y="357913"/>
            <a:ext cx="4035431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349737"/>
                </a:solidFill>
                <a:latin typeface="Helvetica"/>
                <a:cs typeface="Helvetica"/>
              </a:rPr>
              <a:t>ШКОЛЬНЫЙ УРОК</a:t>
            </a:r>
          </a:p>
          <a:p>
            <a:pPr>
              <a:spcBef>
                <a:spcPts val="200"/>
              </a:spcBef>
            </a:pPr>
            <a:r>
              <a:rPr lang="ru-RU" dirty="0" smtClean="0">
                <a:solidFill>
                  <a:srgbClr val="349737"/>
                </a:solidFill>
                <a:latin typeface="Helvetica"/>
                <a:cs typeface="Helvetica"/>
              </a:rPr>
              <a:t>об ответственном </a:t>
            </a:r>
            <a:br>
              <a:rPr lang="ru-RU" dirty="0" smtClean="0">
                <a:solidFill>
                  <a:srgbClr val="349737"/>
                </a:solidFill>
                <a:latin typeface="Helvetica"/>
                <a:cs typeface="Helvetica"/>
              </a:rPr>
            </a:br>
            <a:r>
              <a:rPr lang="ru-RU" dirty="0" smtClean="0">
                <a:solidFill>
                  <a:srgbClr val="349737"/>
                </a:solidFill>
                <a:latin typeface="Helvetica"/>
                <a:cs typeface="Helvetica"/>
              </a:rPr>
              <a:t>потребительском </a:t>
            </a:r>
            <a:br>
              <a:rPr lang="ru-RU" dirty="0" smtClean="0">
                <a:solidFill>
                  <a:srgbClr val="349737"/>
                </a:solidFill>
                <a:latin typeface="Helvetica"/>
                <a:cs typeface="Helvetica"/>
              </a:rPr>
            </a:br>
            <a:r>
              <a:rPr lang="ru-RU" dirty="0" smtClean="0">
                <a:solidFill>
                  <a:srgbClr val="349737"/>
                </a:solidFill>
                <a:latin typeface="Helvetica"/>
                <a:cs typeface="Helvetica"/>
              </a:rPr>
              <a:t>поведении</a:t>
            </a:r>
            <a:endParaRPr lang="ru-RU" dirty="0">
              <a:solidFill>
                <a:srgbClr val="349737"/>
              </a:solidFill>
              <a:latin typeface="Helvetica"/>
              <a:cs typeface="Helvetica"/>
            </a:endParaRPr>
          </a:p>
        </p:txBody>
      </p:sp>
      <p:pic>
        <p:nvPicPr>
          <p:cNvPr id="8" name="Изображение 7" descr="logo_RPN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63" y="323278"/>
            <a:ext cx="1435100" cy="1447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07847" y="3206665"/>
            <a:ext cx="515540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Helvetica"/>
                <a:cs typeface="Helvetica"/>
              </a:rPr>
              <a:t>чтобы банки работали на меня</a:t>
            </a:r>
            <a:endParaRPr lang="uk-UA" sz="1400" dirty="0" smtClean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90741" y="4363351"/>
            <a:ext cx="360845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Helvetica"/>
                <a:cs typeface="Helvetica"/>
              </a:rPr>
              <a:t>о</a:t>
            </a:r>
            <a:r>
              <a:rPr lang="ru-RU" sz="1400" dirty="0" smtClean="0">
                <a:solidFill>
                  <a:schemeClr val="bg1"/>
                </a:solidFill>
                <a:latin typeface="Helvetica"/>
                <a:cs typeface="Helvetica"/>
              </a:rPr>
              <a:t>ткрывать вклады, брать кредиты</a:t>
            </a:r>
            <a:endParaRPr lang="uk-UA" sz="1400" dirty="0" smtClean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1167" y="435650"/>
            <a:ext cx="1181100" cy="11811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127818" y="5514547"/>
            <a:ext cx="29528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Helvetica"/>
                <a:cs typeface="Helvetica"/>
              </a:rPr>
              <a:t>нужно выбрать лучшие условия</a:t>
            </a:r>
            <a:endParaRPr lang="uk-UA" sz="1400" dirty="0" smtClean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832" y="3564925"/>
            <a:ext cx="3162300" cy="1143000"/>
          </a:xfrm>
          <a:prstGeom prst="rect">
            <a:avLst/>
          </a:prstGeom>
        </p:spPr>
      </p:pic>
      <p:pic>
        <p:nvPicPr>
          <p:cNvPr id="40" name="Изображение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3576" y="4791762"/>
            <a:ext cx="762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6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8206" y="1354748"/>
            <a:ext cx="8178800" cy="773851"/>
          </a:xfrm>
        </p:spPr>
        <p:txBody>
          <a:bodyPr/>
          <a:lstStyle/>
          <a:p>
            <a:r>
              <a:rPr lang="ru-RU" dirty="0" smtClean="0"/>
              <a:t>Достоинства и недостатки кредитов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8396"/>
              </p:ext>
            </p:extLst>
          </p:nvPr>
        </p:nvGraphicFramePr>
        <p:xfrm>
          <a:off x="418990" y="2362122"/>
          <a:ext cx="8218016" cy="3671539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3953834"/>
                <a:gridCol w="4264182"/>
              </a:tblGrid>
              <a:tr h="471139">
                <a:tc>
                  <a:txBody>
                    <a:bodyPr/>
                    <a:lstStyle/>
                    <a:p>
                      <a:pPr algn="ctr"/>
                      <a:r>
                        <a:rPr lang="uk-UA" sz="2400" b="1" i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+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-</a:t>
                      </a:r>
                      <a:endParaRPr lang="ru-RU" sz="24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38238">
                <a:tc>
                  <a:txBody>
                    <a:bodyPr/>
                    <a:lstStyle/>
                    <a:p>
                      <a:r>
                        <a:rPr lang="ru-RU" sz="2400" b="0" i="0" dirty="0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Возможность что-то </a:t>
                      </a:r>
                      <a:r>
                        <a:rPr lang="ru-RU" sz="2400" b="0" i="0" dirty="0" smtClean="0">
                          <a:solidFill>
                            <a:srgbClr val="239F45"/>
                          </a:solidFill>
                          <a:latin typeface="FreeSetC"/>
                          <a:cs typeface="FreeSetC"/>
                        </a:rPr>
                        <a:t>приобрести прямо сейчас,</a:t>
                      </a:r>
                      <a:br>
                        <a:rPr lang="ru-RU" sz="2400" b="0" i="0" dirty="0" smtClean="0">
                          <a:solidFill>
                            <a:srgbClr val="239F45"/>
                          </a:solidFill>
                          <a:latin typeface="FreeSetC"/>
                          <a:cs typeface="FreeSetC"/>
                        </a:rPr>
                      </a:br>
                      <a:r>
                        <a:rPr lang="ru-RU" sz="2400" b="0" i="0" baseline="0" dirty="0" smtClean="0">
                          <a:solidFill>
                            <a:srgbClr val="239F45"/>
                          </a:solidFill>
                          <a:latin typeface="FreeSetC"/>
                          <a:cs typeface="FreeSetC"/>
                        </a:rPr>
                        <a:t>не накапливая</a:t>
                      </a:r>
                      <a:r>
                        <a:rPr lang="ru-RU" sz="2400" b="0" i="0" baseline="0" dirty="0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 деньги</a:t>
                      </a:r>
                      <a:endParaRPr lang="ru-RU" sz="2400" b="0" i="0" dirty="0">
                        <a:solidFill>
                          <a:schemeClr val="tx1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 итоге приобретенное </a:t>
                      </a:r>
                    </a:p>
                    <a:p>
                      <a:r>
                        <a:rPr lang="ru-RU" sz="2400" b="0" i="0" dirty="0" smtClean="0">
                          <a:solidFill>
                            <a:srgbClr val="F2010F"/>
                          </a:solidFill>
                          <a:latin typeface="FreeSetC"/>
                          <a:cs typeface="FreeSetC"/>
                        </a:rPr>
                        <a:t>обойдется</a:t>
                      </a:r>
                      <a:r>
                        <a:rPr lang="ru-RU" sz="2400" b="0" i="0" baseline="0" dirty="0" smtClean="0">
                          <a:solidFill>
                            <a:srgbClr val="F2010F"/>
                          </a:solidFill>
                          <a:latin typeface="FreeSetC"/>
                          <a:cs typeface="FreeSetC"/>
                        </a:rPr>
                        <a:t> дороже </a:t>
                      </a:r>
                      <a:r>
                        <a:rPr lang="ru-RU" sz="24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с учетом суммы процентов</a:t>
                      </a:r>
                      <a:endParaRPr lang="ru-RU" sz="24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23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 smtClean="0">
                          <a:solidFill>
                            <a:schemeClr val="tx1"/>
                          </a:solidFill>
                          <a:latin typeface="FreeSetC"/>
                          <a:ea typeface="+mn-ea"/>
                          <a:cs typeface="FreeSetC"/>
                        </a:rPr>
                        <a:t>Возможность </a:t>
                      </a:r>
                      <a:r>
                        <a:rPr lang="ru-RU" sz="2400" b="0" i="0" kern="1200" dirty="0" smtClean="0">
                          <a:solidFill>
                            <a:srgbClr val="239F45"/>
                          </a:solidFill>
                          <a:latin typeface="FreeSetC"/>
                          <a:ea typeface="+mn-ea"/>
                          <a:cs typeface="FreeSetC"/>
                        </a:rPr>
                        <a:t>погашать долг постепенно</a:t>
                      </a:r>
                    </a:p>
                    <a:p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Дополнительные расходы (</a:t>
                      </a:r>
                      <a:r>
                        <a:rPr lang="ru-RU" sz="2400" b="0" i="0" dirty="0" smtClean="0">
                          <a:solidFill>
                            <a:srgbClr val="F2010F"/>
                          </a:solidFill>
                          <a:latin typeface="FreeSetC"/>
                          <a:cs typeface="FreeSetC"/>
                        </a:rPr>
                        <a:t>штрафы</a:t>
                      </a:r>
                      <a:r>
                        <a:rPr lang="ru-RU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)</a:t>
                      </a:r>
                      <a:r>
                        <a:rPr lang="ru-RU" sz="24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в случае просрочки выплат</a:t>
                      </a:r>
                      <a:endParaRPr lang="ru-RU" sz="2400" b="0" i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90301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Банк будет требовать долг до </a:t>
                      </a:r>
                      <a:r>
                        <a:rPr lang="ru-RU" sz="2400" b="0" i="0" dirty="0" smtClean="0">
                          <a:solidFill>
                            <a:srgbClr val="F2010F"/>
                          </a:solidFill>
                          <a:latin typeface="FreeSetC"/>
                          <a:cs typeface="FreeSetC"/>
                        </a:rPr>
                        <a:t>полного возврата</a:t>
                      </a:r>
                      <a:endParaRPr lang="ru-RU" sz="2400" b="0" i="0" dirty="0">
                        <a:solidFill>
                          <a:srgbClr val="F2010F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редиты: в чем суть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15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Виды кредитов по целям и наличию залога</a:t>
            </a:r>
            <a:endParaRPr lang="ru-RU" dirty="0"/>
          </a:p>
        </p:txBody>
      </p:sp>
      <p:grpSp>
        <p:nvGrpSpPr>
          <p:cNvPr id="3" name="Группа 13"/>
          <p:cNvGrpSpPr/>
          <p:nvPr/>
        </p:nvGrpSpPr>
        <p:grpSpPr>
          <a:xfrm>
            <a:off x="229013" y="2429596"/>
            <a:ext cx="8683295" cy="3671401"/>
            <a:chOff x="229014" y="3216117"/>
            <a:chExt cx="8683295" cy="3671401"/>
          </a:xfrm>
        </p:grpSpPr>
        <p:sp>
          <p:nvSpPr>
            <p:cNvPr id="4" name="Текст 4"/>
            <p:cNvSpPr txBox="1">
              <a:spLocks/>
            </p:cNvSpPr>
            <p:nvPr/>
          </p:nvSpPr>
          <p:spPr>
            <a:xfrm>
              <a:off x="239358" y="3224356"/>
              <a:ext cx="2858845" cy="425765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b">
              <a:normAutofit/>
            </a:bodyPr>
            <a:lstStyle>
              <a:defPPr>
                <a:defRPr lang="ru-RU"/>
              </a:defPPr>
              <a:lvl1pPr indent="0">
                <a:spcBef>
                  <a:spcPct val="20000"/>
                </a:spcBef>
                <a:buFont typeface="Arial" panose="020B0604020202020204" pitchFamily="34" charset="0"/>
                <a:buNone/>
                <a:defRPr sz="2000" b="1"/>
              </a:lvl1pPr>
              <a:lvl2pPr indent="0">
                <a:spcBef>
                  <a:spcPct val="20000"/>
                </a:spcBef>
                <a:buFont typeface="Arial" panose="020B0604020202020204" pitchFamily="34" charset="0"/>
                <a:buNone/>
                <a:defRPr sz="2000" b="1"/>
              </a:lvl2pPr>
              <a:lvl3pPr indent="0">
                <a:spcBef>
                  <a:spcPct val="20000"/>
                </a:spcBef>
                <a:buFont typeface="Arial" panose="020B0604020202020204" pitchFamily="34" charset="0"/>
                <a:buNone/>
                <a:defRPr b="1"/>
              </a:lvl3pPr>
              <a:lvl4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4pPr>
              <a:lvl5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5pPr>
              <a:lvl6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6pPr>
              <a:lvl7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7pPr>
              <a:lvl8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8pPr>
              <a:lvl9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9pPr>
            </a:lstStyle>
            <a:p>
              <a:r>
                <a:rPr lang="ru-RU" sz="1800" dirty="0">
                  <a:solidFill>
                    <a:schemeClr val="bg1"/>
                  </a:solidFill>
                  <a:latin typeface="FreeSetC"/>
                </a:rPr>
                <a:t>Целевые</a:t>
              </a:r>
            </a:p>
          </p:txBody>
        </p:sp>
        <p:sp>
          <p:nvSpPr>
            <p:cNvPr id="5" name="Объект 5"/>
            <p:cNvSpPr txBox="1">
              <a:spLocks/>
            </p:cNvSpPr>
            <p:nvPr/>
          </p:nvSpPr>
          <p:spPr>
            <a:xfrm>
              <a:off x="239358" y="3650123"/>
              <a:ext cx="2858845" cy="1529857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 smtClean="0">
                  <a:latin typeface="FreeSetC"/>
                </a:rPr>
                <a:t>автокредит</a:t>
              </a:r>
            </a:p>
            <a:p>
              <a:r>
                <a:rPr lang="ru-RU" sz="1800" dirty="0" smtClean="0">
                  <a:latin typeface="FreeSetC"/>
                </a:rPr>
                <a:t>кредит на обучение</a:t>
              </a:r>
            </a:p>
            <a:p>
              <a:r>
                <a:rPr lang="ru-RU" sz="1800" dirty="0" smtClean="0">
                  <a:latin typeface="FreeSetC"/>
                </a:rPr>
                <a:t>кредит на ремонт</a:t>
              </a:r>
            </a:p>
            <a:p>
              <a:r>
                <a:rPr lang="ru-RU" sz="1800" dirty="0" smtClean="0">
                  <a:latin typeface="FreeSetC"/>
                </a:rPr>
                <a:t>кредит в точке продаж (магазине)</a:t>
              </a:r>
              <a:endParaRPr lang="ru-RU" sz="1800" dirty="0">
                <a:latin typeface="FreeSetC"/>
              </a:endParaRPr>
            </a:p>
          </p:txBody>
        </p:sp>
        <p:sp>
          <p:nvSpPr>
            <p:cNvPr id="6" name="Текст 6"/>
            <p:cNvSpPr txBox="1">
              <a:spLocks/>
            </p:cNvSpPr>
            <p:nvPr/>
          </p:nvSpPr>
          <p:spPr>
            <a:xfrm>
              <a:off x="6052341" y="3216117"/>
              <a:ext cx="2859968" cy="42576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b">
              <a:normAutofit/>
            </a:bodyPr>
            <a:lstStyle>
              <a:defPPr>
                <a:defRPr lang="ru-RU"/>
              </a:defPPr>
              <a:lvl1pPr indent="0">
                <a:spcBef>
                  <a:spcPct val="20000"/>
                </a:spcBef>
                <a:buFont typeface="Arial" panose="020B0604020202020204" pitchFamily="34" charset="0"/>
                <a:buNone/>
                <a:defRPr sz="2000" b="1"/>
              </a:lvl1pPr>
              <a:lvl2pPr indent="0">
                <a:spcBef>
                  <a:spcPct val="20000"/>
                </a:spcBef>
                <a:buFont typeface="Arial" panose="020B0604020202020204" pitchFamily="34" charset="0"/>
                <a:buNone/>
                <a:defRPr sz="2000" b="1"/>
              </a:lvl2pPr>
              <a:lvl3pPr indent="0">
                <a:spcBef>
                  <a:spcPct val="20000"/>
                </a:spcBef>
                <a:buFont typeface="Arial" panose="020B0604020202020204" pitchFamily="34" charset="0"/>
                <a:buNone/>
                <a:defRPr b="1"/>
              </a:lvl3pPr>
              <a:lvl4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4pPr>
              <a:lvl5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5pPr>
              <a:lvl6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6pPr>
              <a:lvl7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7pPr>
              <a:lvl8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8pPr>
              <a:lvl9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9pPr>
            </a:lstStyle>
            <a:p>
              <a:r>
                <a:rPr lang="ru-RU" sz="1800" dirty="0">
                  <a:solidFill>
                    <a:schemeClr val="bg1"/>
                  </a:solidFill>
                  <a:latin typeface="FreeSetC"/>
                </a:rPr>
                <a:t>Нецелевые</a:t>
              </a:r>
            </a:p>
          </p:txBody>
        </p:sp>
        <p:sp>
          <p:nvSpPr>
            <p:cNvPr id="7" name="Объект 7"/>
            <p:cNvSpPr txBox="1">
              <a:spLocks/>
            </p:cNvSpPr>
            <p:nvPr/>
          </p:nvSpPr>
          <p:spPr>
            <a:xfrm>
              <a:off x="6052341" y="3641883"/>
              <a:ext cx="2859968" cy="944414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 smtClean="0">
                  <a:latin typeface="FreeSetC"/>
                </a:rPr>
                <a:t>кредит на неотложные нужды</a:t>
              </a:r>
            </a:p>
            <a:p>
              <a:r>
                <a:rPr lang="ru-RU" sz="1800" dirty="0" smtClean="0">
                  <a:latin typeface="FreeSetC"/>
                </a:rPr>
                <a:t>кредит наличными</a:t>
              </a:r>
              <a:endParaRPr lang="ru-RU" sz="1800" dirty="0">
                <a:latin typeface="FreeSetC"/>
              </a:endParaRPr>
            </a:p>
          </p:txBody>
        </p:sp>
        <p:sp>
          <p:nvSpPr>
            <p:cNvPr id="8" name="Текст 2"/>
            <p:cNvSpPr txBox="1">
              <a:spLocks/>
            </p:cNvSpPr>
            <p:nvPr/>
          </p:nvSpPr>
          <p:spPr>
            <a:xfrm>
              <a:off x="229014" y="5569944"/>
              <a:ext cx="2858845" cy="42316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 smtClean="0">
                  <a:solidFill>
                    <a:schemeClr val="bg1"/>
                  </a:solidFill>
                  <a:latin typeface="FreeSetC"/>
                </a:rPr>
                <a:t>Залоговые</a:t>
              </a:r>
              <a:endParaRPr lang="ru-RU" sz="1800" dirty="0">
                <a:solidFill>
                  <a:schemeClr val="bg1"/>
                </a:solidFill>
                <a:latin typeface="FreeSetC"/>
              </a:endParaRPr>
            </a:p>
          </p:txBody>
        </p:sp>
        <p:sp>
          <p:nvSpPr>
            <p:cNvPr id="9" name="Объект 3"/>
            <p:cNvSpPr txBox="1">
              <a:spLocks/>
            </p:cNvSpPr>
            <p:nvPr/>
          </p:nvSpPr>
          <p:spPr>
            <a:xfrm>
              <a:off x="229014" y="6001350"/>
              <a:ext cx="2858845" cy="886168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 smtClean="0">
                  <a:latin typeface="FreeSetC"/>
                </a:rPr>
                <a:t>ипотечный кредит</a:t>
              </a:r>
            </a:p>
            <a:p>
              <a:r>
                <a:rPr lang="ru-RU" sz="1800" dirty="0" smtClean="0">
                  <a:latin typeface="FreeSetC"/>
                </a:rPr>
                <a:t>автокредит</a:t>
              </a:r>
            </a:p>
          </p:txBody>
        </p:sp>
        <p:sp>
          <p:nvSpPr>
            <p:cNvPr id="10" name="Текст 4"/>
            <p:cNvSpPr txBox="1">
              <a:spLocks/>
            </p:cNvSpPr>
            <p:nvPr/>
          </p:nvSpPr>
          <p:spPr>
            <a:xfrm>
              <a:off x="6041996" y="5561705"/>
              <a:ext cx="2859968" cy="42316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 err="1" smtClean="0">
                  <a:solidFill>
                    <a:schemeClr val="bg1"/>
                  </a:solidFill>
                  <a:latin typeface="FreeSetC"/>
                </a:rPr>
                <a:t>Беззалоговые</a:t>
              </a:r>
              <a:endParaRPr lang="ru-RU" sz="1800" dirty="0">
                <a:solidFill>
                  <a:schemeClr val="bg1"/>
                </a:solidFill>
                <a:latin typeface="FreeSetC"/>
              </a:endParaRPr>
            </a:p>
          </p:txBody>
        </p:sp>
        <p:sp>
          <p:nvSpPr>
            <p:cNvPr id="11" name="Объект 5"/>
            <p:cNvSpPr txBox="1">
              <a:spLocks/>
            </p:cNvSpPr>
            <p:nvPr/>
          </p:nvSpPr>
          <p:spPr>
            <a:xfrm>
              <a:off x="6041996" y="5984872"/>
              <a:ext cx="2859968" cy="902646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 smtClean="0">
                  <a:latin typeface="FreeSetC"/>
                </a:rPr>
                <a:t>кредит на обучение,</a:t>
              </a:r>
            </a:p>
            <a:p>
              <a:r>
                <a:rPr lang="ru-RU" sz="1600" dirty="0" smtClean="0">
                  <a:latin typeface="FreeSetC"/>
                </a:rPr>
                <a:t>кредит в точке продаж (магазине)</a:t>
              </a:r>
              <a:endParaRPr lang="ru-RU" sz="1600" dirty="0">
                <a:latin typeface="FreeSetC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55272" y="4719831"/>
              <a:ext cx="1216062" cy="36933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FreeSetC"/>
                </a:rPr>
                <a:t>Кредиты</a:t>
              </a:r>
              <a:endParaRPr lang="ru-RU" b="1" dirty="0">
                <a:latin typeface="FreeSetC"/>
              </a:endParaRPr>
            </a:p>
          </p:txBody>
        </p:sp>
        <p:sp>
          <p:nvSpPr>
            <p:cNvPr id="21" name="Стрелка вправо 20"/>
            <p:cNvSpPr/>
            <p:nvPr/>
          </p:nvSpPr>
          <p:spPr>
            <a:xfrm rot="19384761">
              <a:off x="5087145" y="4265146"/>
              <a:ext cx="918720" cy="319214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FreeSetC"/>
              </a:endParaRPr>
            </a:p>
          </p:txBody>
        </p:sp>
        <p:sp>
          <p:nvSpPr>
            <p:cNvPr id="22" name="Стрелка вправо 21"/>
            <p:cNvSpPr/>
            <p:nvPr/>
          </p:nvSpPr>
          <p:spPr>
            <a:xfrm rot="2145031">
              <a:off x="5065898" y="5302503"/>
              <a:ext cx="887507" cy="277364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FreeSetC"/>
              </a:endParaRPr>
            </a:p>
          </p:txBody>
        </p:sp>
        <p:sp>
          <p:nvSpPr>
            <p:cNvPr id="23" name="Стрелка вправо 22"/>
            <p:cNvSpPr/>
            <p:nvPr/>
          </p:nvSpPr>
          <p:spPr>
            <a:xfrm rot="8321397">
              <a:off x="3174198" y="5302503"/>
              <a:ext cx="887507" cy="277364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FreeSetC"/>
              </a:endParaRPr>
            </a:p>
          </p:txBody>
        </p:sp>
        <p:sp>
          <p:nvSpPr>
            <p:cNvPr id="24" name="Стрелка вправо 23"/>
            <p:cNvSpPr/>
            <p:nvPr/>
          </p:nvSpPr>
          <p:spPr>
            <a:xfrm rot="13173887">
              <a:off x="3167842" y="4276368"/>
              <a:ext cx="887507" cy="277364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FreeSetC"/>
              </a:endParaRPr>
            </a:p>
          </p:txBody>
        </p:sp>
      </p:grpSp>
      <p:sp>
        <p:nvSpPr>
          <p:cNvPr id="17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82600" y="510113"/>
            <a:ext cx="6254169" cy="365125"/>
          </a:xfrm>
        </p:spPr>
        <p:txBody>
          <a:bodyPr/>
          <a:lstStyle/>
          <a:p>
            <a:r>
              <a:rPr lang="ru-RU" dirty="0" smtClean="0"/>
              <a:t>кредиты: как пользоваться</a:t>
            </a:r>
            <a:endParaRPr lang="ru-RU" dirty="0"/>
          </a:p>
        </p:txBody>
      </p:sp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19950" y="503304"/>
            <a:ext cx="1437084" cy="365125"/>
          </a:xfrm>
        </p:spPr>
        <p:txBody>
          <a:bodyPr/>
          <a:lstStyle/>
          <a:p>
            <a:fld id="{7CEB33D5-D00E-464B-A6F3-4BAF19C713A5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20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82600" y="510113"/>
            <a:ext cx="6254169" cy="365125"/>
          </a:xfrm>
        </p:spPr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редиты: как пользоваться</a:t>
            </a:r>
            <a:endParaRPr lang="ru-RU" dirty="0"/>
          </a:p>
        </p:txBody>
      </p:sp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19950" y="503304"/>
            <a:ext cx="1437084" cy="365125"/>
          </a:xfrm>
        </p:spPr>
        <p:txBody>
          <a:bodyPr/>
          <a:lstStyle/>
          <a:p>
            <a:fld id="{7CEB33D5-D00E-464B-A6F3-4BAF19C713A5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заплатить меньше?</a:t>
            </a:r>
            <a:endParaRPr lang="ru-RU" dirty="0"/>
          </a:p>
        </p:txBody>
      </p:sp>
      <p:graphicFrame>
        <p:nvGraphicFramePr>
          <p:cNvPr id="20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547383"/>
              </p:ext>
            </p:extLst>
          </p:nvPr>
        </p:nvGraphicFramePr>
        <p:xfrm>
          <a:off x="418990" y="2120730"/>
          <a:ext cx="8218016" cy="3030391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4370724"/>
                <a:gridCol w="3847292"/>
              </a:tblGrid>
              <a:tr h="471139">
                <a:tc>
                  <a:txBody>
                    <a:bodyPr/>
                    <a:lstStyle/>
                    <a:p>
                      <a:pPr algn="ctr"/>
                      <a:r>
                        <a:rPr lang="uk-UA" sz="2400" b="1" i="0" dirty="0" err="1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Кредиты</a:t>
                      </a:r>
                      <a:r>
                        <a:rPr lang="uk-UA" sz="2400" b="1" i="0" baseline="0" dirty="0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 </a:t>
                      </a:r>
                      <a:r>
                        <a:rPr lang="uk-UA" sz="2400" b="1" i="0" baseline="0" dirty="0" err="1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могут</a:t>
                      </a:r>
                      <a:r>
                        <a:rPr lang="uk-UA" sz="2400" b="1" i="0" baseline="0" dirty="0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 </a:t>
                      </a:r>
                      <a:r>
                        <a:rPr lang="uk-UA" sz="2400" b="1" i="0" baseline="0" dirty="0" err="1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быть</a:t>
                      </a:r>
                      <a:r>
                        <a:rPr lang="uk-UA" sz="2400" b="1" i="0" baseline="0" dirty="0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 </a:t>
                      </a:r>
                      <a:r>
                        <a:rPr lang="uk-UA" sz="2400" b="1" i="0" baseline="0" dirty="0" err="1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дешевле</a:t>
                      </a:r>
                      <a:r>
                        <a:rPr lang="uk-UA" sz="2400" b="1" i="0" baseline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: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Кредиты обычно </a:t>
                      </a:r>
                      <a:r>
                        <a:rPr lang="ru-RU" sz="2400" b="1" i="0" dirty="0" smtClean="0">
                          <a:solidFill>
                            <a:srgbClr val="F2010F"/>
                          </a:solidFill>
                          <a:latin typeface="FreeSetC"/>
                          <a:cs typeface="FreeSetC"/>
                        </a:rPr>
                        <a:t>дороже:</a:t>
                      </a:r>
                      <a:endParaRPr lang="ru-RU" sz="2400" b="1" i="0" dirty="0">
                        <a:solidFill>
                          <a:srgbClr val="F2010F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18711">
                <a:tc>
                  <a:txBody>
                    <a:bodyPr/>
                    <a:lstStyle/>
                    <a:p>
                      <a:r>
                        <a:rPr lang="ru-RU" sz="2400" b="0" i="0" dirty="0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Если</a:t>
                      </a:r>
                      <a:r>
                        <a:rPr lang="ru-RU" sz="2400" b="0" i="0" baseline="0" dirty="0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 они </a:t>
                      </a:r>
                      <a:r>
                        <a:rPr lang="ru-RU" sz="2400" b="1" i="0" baseline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целевые, залоговые, с поручителем</a:t>
                      </a:r>
                      <a:endParaRPr lang="ru-RU" sz="2400" b="0" i="0" dirty="0">
                        <a:solidFill>
                          <a:schemeClr val="tx1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 точке </a:t>
                      </a:r>
                      <a:r>
                        <a:rPr lang="ru-RU" sz="2400" b="0" i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продаж </a:t>
                      </a:r>
                    </a:p>
                    <a:p>
                      <a:r>
                        <a:rPr lang="ru-RU" sz="2400" b="0" i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(</a:t>
                      </a:r>
                      <a:r>
                        <a:rPr lang="ru-RU" sz="2400" b="1" i="0" dirty="0" smtClean="0">
                          <a:solidFill>
                            <a:srgbClr val="F2010F"/>
                          </a:solidFill>
                          <a:latin typeface="FreeSetC"/>
                          <a:cs typeface="FreeSetC"/>
                        </a:rPr>
                        <a:t>в магазине</a:t>
                      </a:r>
                      <a:r>
                        <a:rPr lang="ru-RU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)</a:t>
                      </a:r>
                      <a:endParaRPr lang="ru-RU" sz="24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2350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В банке,</a:t>
                      </a:r>
                      <a:r>
                        <a:rPr lang="ru-RU" sz="2400" b="1" i="0" baseline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 где имеется вклад </a:t>
                      </a:r>
                      <a:r>
                        <a:rPr lang="ru-RU" sz="2400" b="0" i="0" baseline="0" dirty="0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и которому ответственно выплатили прошлый кредит</a:t>
                      </a:r>
                      <a:endParaRPr lang="ru-RU" sz="2400" b="0" i="0" dirty="0" smtClean="0">
                        <a:solidFill>
                          <a:schemeClr val="tx1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 </a:t>
                      </a:r>
                      <a:r>
                        <a:rPr lang="ru-RU" sz="2400" b="1" i="0" dirty="0" err="1" smtClean="0">
                          <a:solidFill>
                            <a:srgbClr val="F2010F"/>
                          </a:solidFill>
                          <a:latin typeface="FreeSetC"/>
                          <a:cs typeface="FreeSetC"/>
                        </a:rPr>
                        <a:t>микрофинансовых</a:t>
                      </a:r>
                      <a:r>
                        <a:rPr lang="ru-RU" sz="2400" b="1" i="0" baseline="0" dirty="0" smtClean="0">
                          <a:solidFill>
                            <a:srgbClr val="F2010F"/>
                          </a:solidFill>
                          <a:latin typeface="FreeSetC"/>
                          <a:cs typeface="FreeSetC"/>
                        </a:rPr>
                        <a:t> организациях </a:t>
                      </a:r>
                      <a:r>
                        <a:rPr lang="ru-RU" sz="24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(МФО)</a:t>
                      </a:r>
                      <a:endParaRPr lang="ru-RU" sz="2400" b="0" i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14" y="5337156"/>
            <a:ext cx="1700743" cy="1359005"/>
          </a:xfrm>
          <a:prstGeom prst="rect">
            <a:avLst/>
          </a:prstGeom>
        </p:spPr>
      </p:pic>
      <p:pic>
        <p:nvPicPr>
          <p:cNvPr id="2052" name="Picture 4" descr="http://s.66.ru/localStorage/news/7b/40/e8/9a/7b40e89a_resizedScaled_817to5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" t="29547" r="40926" b="25543"/>
          <a:stretch/>
        </p:blipFill>
        <p:spPr bwMode="auto">
          <a:xfrm>
            <a:off x="5374105" y="5330783"/>
            <a:ext cx="2534654" cy="1435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56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0" y="1289750"/>
            <a:ext cx="8290207" cy="773851"/>
          </a:xfrm>
        </p:spPr>
        <p:txBody>
          <a:bodyPr/>
          <a:lstStyle/>
          <a:p>
            <a:r>
              <a:rPr lang="ru-RU" dirty="0" smtClean="0"/>
              <a:t>Кредиты типов «Стрекоза» и «Муравей»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редиты</a:t>
            </a:r>
            <a:r>
              <a:rPr lang="ru-RU" dirty="0"/>
              <a:t>: </a:t>
            </a:r>
            <a:r>
              <a:rPr lang="ru-RU" dirty="0" smtClean="0"/>
              <a:t>как пользоваться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" b="847"/>
          <a:stretch>
            <a:fillRect/>
          </a:stretch>
        </p:blipFill>
        <p:spPr bwMode="auto">
          <a:xfrm>
            <a:off x="989569" y="1873911"/>
            <a:ext cx="2882900" cy="368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" b="3737"/>
          <a:stretch>
            <a:fillRect/>
          </a:stretch>
        </p:blipFill>
        <p:spPr bwMode="auto">
          <a:xfrm>
            <a:off x="5360803" y="1864858"/>
            <a:ext cx="2882900" cy="368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7157" y="5730851"/>
            <a:ext cx="30148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 smtClean="0"/>
              <a:t>Текущее потребление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17623" y="5730850"/>
            <a:ext cx="34454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 smtClean="0"/>
              <a:t>Вложения в будущее</a:t>
            </a:r>
            <a:endParaRPr lang="ru-RU" b="1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23" y="6176895"/>
            <a:ext cx="410879" cy="3892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20573" y="6217634"/>
            <a:ext cx="248970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CD0920"/>
                </a:solidFill>
                <a:latin typeface="FreeSetC"/>
                <a:cs typeface="FreeSetC"/>
              </a:rPr>
              <a:t>Это путь к бедности!</a:t>
            </a:r>
            <a:endParaRPr lang="en-US" sz="2000" dirty="0" smtClean="0">
              <a:solidFill>
                <a:srgbClr val="CD0920"/>
              </a:solidFill>
              <a:latin typeface="FreeSetC"/>
              <a:cs typeface="FreeSetC"/>
            </a:endParaRPr>
          </a:p>
        </p:txBody>
      </p:sp>
      <p:pic>
        <p:nvPicPr>
          <p:cNvPr id="16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803" y="6217634"/>
            <a:ext cx="410879" cy="3892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62353" y="6258373"/>
            <a:ext cx="248970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CD0920"/>
                </a:solidFill>
                <a:latin typeface="FreeSetC"/>
                <a:cs typeface="FreeSetC"/>
              </a:rPr>
              <a:t>Это риск!</a:t>
            </a:r>
            <a:endParaRPr lang="en-US" sz="2000" dirty="0" smtClean="0">
              <a:solidFill>
                <a:srgbClr val="CD0920"/>
              </a:solidFill>
              <a:latin typeface="FreeSetC"/>
              <a:cs typeface="FreeSetC"/>
            </a:endParaRPr>
          </a:p>
        </p:txBody>
      </p:sp>
    </p:spTree>
    <p:extLst>
      <p:ext uri="{BB962C8B-B14F-4D97-AF65-F5344CB8AC3E}">
        <p14:creationId xmlns:p14="http://schemas.microsoft.com/office/powerpoint/2010/main" val="320972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Кредиты типа «Стрекоза»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3848100" y="2272242"/>
            <a:ext cx="4808934" cy="3060249"/>
          </a:xfrm>
        </p:spPr>
        <p:txBody>
          <a:bodyPr>
            <a:normAutofit fontScale="92500"/>
          </a:bodyPr>
          <a:lstStyle/>
          <a:p>
            <a:r>
              <a:rPr lang="ru-RU" sz="2200" dirty="0" smtClean="0"/>
              <a:t>Кредиты типа «Стрекоза» – позволяют </a:t>
            </a:r>
            <a:r>
              <a:rPr lang="ru-RU" sz="2200" b="1" dirty="0" smtClean="0">
                <a:solidFill>
                  <a:srgbClr val="239F45"/>
                </a:solidFill>
              </a:rPr>
              <a:t>получить удовольствие прямо сейчас</a:t>
            </a:r>
            <a:r>
              <a:rPr lang="ru-RU" sz="2200" dirty="0" smtClean="0">
                <a:solidFill>
                  <a:srgbClr val="239F45"/>
                </a:solidFill>
              </a:rPr>
              <a:t>:</a:t>
            </a:r>
            <a:endParaRPr lang="ru-RU" sz="2200" dirty="0">
              <a:solidFill>
                <a:srgbClr val="239F45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200" dirty="0" smtClean="0"/>
              <a:t>на еду, одежду, развлечения</a:t>
            </a:r>
          </a:p>
          <a:p>
            <a:pPr marL="342900" indent="-342900">
              <a:buFontTx/>
              <a:buChar char="-"/>
            </a:pPr>
            <a:r>
              <a:rPr lang="ru-RU" sz="2200" dirty="0" smtClean="0"/>
              <a:t>на отдых и путешествия</a:t>
            </a:r>
          </a:p>
          <a:p>
            <a:pPr marL="342900" indent="-342900">
              <a:buFontTx/>
              <a:buChar char="-"/>
            </a:pPr>
            <a:r>
              <a:rPr lang="ru-RU" sz="2200" dirty="0"/>
              <a:t>н</a:t>
            </a:r>
            <a:r>
              <a:rPr lang="ru-RU" sz="2200" dirty="0" smtClean="0"/>
              <a:t>а покупку вещей, которые нельзя перепродать с выгодой</a:t>
            </a:r>
          </a:p>
          <a:p>
            <a:pPr marL="342900" indent="-342900">
              <a:buFontTx/>
              <a:buChar char="-"/>
            </a:pPr>
            <a:r>
              <a:rPr lang="ru-RU" sz="2200" dirty="0"/>
              <a:t>ч</a:t>
            </a:r>
            <a:r>
              <a:rPr lang="ru-RU" sz="2200" dirty="0" smtClean="0"/>
              <a:t>тобы решить внезапно возникшую проблему или помочь кому-то</a:t>
            </a:r>
            <a:endParaRPr lang="ru-RU" sz="2200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редиты</a:t>
            </a:r>
            <a:r>
              <a:rPr lang="ru-RU" dirty="0"/>
              <a:t>: </a:t>
            </a:r>
            <a:r>
              <a:rPr lang="ru-RU" dirty="0" smtClean="0"/>
              <a:t>как пользоваться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ru-RU" sz="1300" dirty="0"/>
              <a:t>Мультфильм «Стрекоза и муравей». СССР, </a:t>
            </a:r>
            <a:r>
              <a:rPr lang="ru-RU" sz="1300" dirty="0" smtClean="0"/>
              <a:t>1961 </a:t>
            </a:r>
            <a:r>
              <a:rPr lang="ru-RU" sz="1300" dirty="0"/>
              <a:t>г.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" b="84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226" y="5851150"/>
            <a:ext cx="557069" cy="527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3481" y="5824902"/>
            <a:ext cx="42370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CD0920"/>
                </a:solidFill>
                <a:latin typeface="FreeSetC"/>
                <a:cs typeface="FreeSetC"/>
              </a:rPr>
              <a:t>Взять такой кредит – </a:t>
            </a:r>
          </a:p>
          <a:p>
            <a:r>
              <a:rPr lang="ru-RU" sz="2000" dirty="0" smtClean="0">
                <a:solidFill>
                  <a:srgbClr val="CD0920"/>
                </a:solidFill>
                <a:latin typeface="FreeSetC"/>
                <a:cs typeface="FreeSetC"/>
              </a:rPr>
              <a:t>значит стать беднее</a:t>
            </a:r>
            <a:endParaRPr lang="en-US" sz="2000" dirty="0" smtClean="0">
              <a:solidFill>
                <a:srgbClr val="CD0920"/>
              </a:solidFill>
              <a:latin typeface="FreeSetC"/>
              <a:cs typeface="FreeSetC"/>
            </a:endParaRPr>
          </a:p>
        </p:txBody>
      </p:sp>
    </p:spTree>
    <p:extLst>
      <p:ext uri="{BB962C8B-B14F-4D97-AF65-F5344CB8AC3E}">
        <p14:creationId xmlns:p14="http://schemas.microsoft.com/office/powerpoint/2010/main" val="414877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Кредиты типа «Муравей»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3848100" y="2272242"/>
            <a:ext cx="4808934" cy="3359013"/>
          </a:xfrm>
        </p:spPr>
        <p:txBody>
          <a:bodyPr>
            <a:normAutofit fontScale="92500" lnSpcReduction="10000"/>
          </a:bodyPr>
          <a:lstStyle/>
          <a:p>
            <a:r>
              <a:rPr lang="ru-RU" sz="2200" dirty="0" smtClean="0"/>
              <a:t>Кредиты типа «Муравей» позволяют </a:t>
            </a:r>
          </a:p>
          <a:p>
            <a:r>
              <a:rPr lang="ru-RU" sz="2200" b="1" dirty="0" smtClean="0">
                <a:solidFill>
                  <a:srgbClr val="239F45"/>
                </a:solidFill>
              </a:rPr>
              <a:t>в будущем стать богаче</a:t>
            </a:r>
            <a:r>
              <a:rPr lang="ru-RU" sz="2200" dirty="0" smtClean="0"/>
              <a:t>:</a:t>
            </a:r>
            <a:endParaRPr lang="ru-RU" sz="2200" dirty="0"/>
          </a:p>
          <a:p>
            <a:pPr marL="342900" indent="-342900">
              <a:buFontTx/>
              <a:buChar char="-"/>
            </a:pPr>
            <a:r>
              <a:rPr lang="ru-RU" sz="2200" dirty="0"/>
              <a:t>н</a:t>
            </a:r>
            <a:r>
              <a:rPr lang="ru-RU" sz="2200" dirty="0" smtClean="0"/>
              <a:t>а предпринимательскую деятельность</a:t>
            </a:r>
          </a:p>
          <a:p>
            <a:pPr marL="342900" indent="-342900">
              <a:buFontTx/>
              <a:buChar char="-"/>
            </a:pPr>
            <a:r>
              <a:rPr lang="ru-RU" sz="2200" dirty="0" smtClean="0"/>
              <a:t>на образование</a:t>
            </a:r>
          </a:p>
          <a:p>
            <a:pPr marL="342900" indent="-342900">
              <a:buFontTx/>
              <a:buChar char="-"/>
            </a:pPr>
            <a:r>
              <a:rPr lang="ru-RU" sz="2200" dirty="0"/>
              <a:t>н</a:t>
            </a:r>
            <a:r>
              <a:rPr lang="ru-RU" sz="2200" dirty="0" smtClean="0"/>
              <a:t>а приобретение или улучшение недвижимости (жилья, земли)</a:t>
            </a:r>
          </a:p>
          <a:p>
            <a:pPr marL="342900" indent="-342900">
              <a:buFontTx/>
              <a:buChar char="-"/>
            </a:pPr>
            <a:r>
              <a:rPr lang="ru-RU" sz="2200" dirty="0"/>
              <a:t>н</a:t>
            </a:r>
            <a:r>
              <a:rPr lang="ru-RU" sz="2200" dirty="0" smtClean="0"/>
              <a:t>а покупку вещей, которые можно с выгодой перепродать (автомобиля, техники)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редиты: как пользоваться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ru-RU" sz="1300" dirty="0"/>
              <a:t>Мультфильм «Стрекоза и муравей». СССР, </a:t>
            </a:r>
            <a:r>
              <a:rPr lang="ru-RU" sz="1300" dirty="0" smtClean="0"/>
              <a:t>1961 </a:t>
            </a:r>
            <a:r>
              <a:rPr lang="ru-RU" sz="1300" dirty="0"/>
              <a:t>г.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226" y="5851150"/>
            <a:ext cx="557069" cy="527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3481" y="5824902"/>
            <a:ext cx="40035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CD0920"/>
                </a:solidFill>
                <a:latin typeface="FreeSetC"/>
                <a:cs typeface="FreeSetC"/>
              </a:rPr>
              <a:t>Чем больше долгов, тем больше в жизни опасностей и риска</a:t>
            </a:r>
            <a:endParaRPr lang="en-US" sz="2000" dirty="0" smtClean="0">
              <a:solidFill>
                <a:srgbClr val="CD0920"/>
              </a:solidFill>
              <a:latin typeface="FreeSetC"/>
              <a:cs typeface="FreeSetC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" b="373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40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Техника безопасности при получении кредит</a:t>
            </a:r>
            <a:r>
              <a:rPr lang="ru-RU" dirty="0"/>
              <a:t>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3848100" y="2240157"/>
            <a:ext cx="4808934" cy="440432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Tx/>
              <a:buChar char="-"/>
            </a:pPr>
            <a:r>
              <a:rPr lang="ru-RU" sz="2200" b="1" dirty="0" smtClean="0"/>
              <a:t>Изучай кредитный договор </a:t>
            </a:r>
            <a:r>
              <a:rPr lang="ru-RU" sz="2200" dirty="0" smtClean="0"/>
              <a:t>до подписания (</a:t>
            </a:r>
            <a:r>
              <a:rPr lang="ru-RU" sz="2200" b="1" dirty="0" smtClean="0"/>
              <a:t>5 дней </a:t>
            </a:r>
            <a:r>
              <a:rPr lang="ru-RU" sz="2200" dirty="0" smtClean="0"/>
              <a:t>по закону)</a:t>
            </a:r>
          </a:p>
          <a:p>
            <a:pPr marL="342900" indent="-342900">
              <a:buFontTx/>
              <a:buChar char="-"/>
            </a:pPr>
            <a:endParaRPr lang="ru-RU" sz="1000" dirty="0"/>
          </a:p>
          <a:p>
            <a:pPr marL="342900" indent="-342900">
              <a:buFontTx/>
              <a:buChar char="-"/>
            </a:pPr>
            <a:r>
              <a:rPr lang="ru-RU" sz="2200" dirty="0" smtClean="0"/>
              <a:t>Если договор </a:t>
            </a:r>
            <a:r>
              <a:rPr lang="ru-RU" sz="2200" b="1" dirty="0" smtClean="0"/>
              <a:t>не устраивает – не подписывай!</a:t>
            </a:r>
          </a:p>
          <a:p>
            <a:pPr marL="342900" indent="-342900">
              <a:buFontTx/>
              <a:buChar char="-"/>
            </a:pPr>
            <a:endParaRPr lang="ru-RU" sz="1000" dirty="0" smtClean="0"/>
          </a:p>
          <a:p>
            <a:pPr marL="342900" indent="-342900">
              <a:buFontTx/>
              <a:buChar char="-"/>
            </a:pPr>
            <a:r>
              <a:rPr lang="ru-RU" sz="2200" dirty="0" smtClean="0"/>
              <a:t>Оцени </a:t>
            </a:r>
            <a:r>
              <a:rPr lang="ru-RU" sz="2200" b="1" dirty="0" smtClean="0"/>
              <a:t>будущие платежи </a:t>
            </a:r>
            <a:r>
              <a:rPr lang="ru-RU" sz="2200" dirty="0" smtClean="0"/>
              <a:t>по кредиту и сопоставь их с доходами (</a:t>
            </a:r>
            <a:r>
              <a:rPr lang="ru-RU" sz="2200" b="1" dirty="0" smtClean="0"/>
              <a:t>не более 30% дохода</a:t>
            </a:r>
            <a:r>
              <a:rPr lang="ru-RU" sz="2200" dirty="0" smtClean="0"/>
              <a:t>)</a:t>
            </a:r>
          </a:p>
          <a:p>
            <a:pPr marL="342900" indent="-342900">
              <a:buFontTx/>
              <a:buChar char="-"/>
            </a:pPr>
            <a:endParaRPr lang="ru-RU" sz="1000" dirty="0" smtClean="0"/>
          </a:p>
          <a:p>
            <a:pPr marL="342900" indent="-342900">
              <a:buFontTx/>
              <a:buChar char="-"/>
            </a:pPr>
            <a:r>
              <a:rPr lang="ru-RU" sz="2200" dirty="0" smtClean="0"/>
              <a:t>Создай </a:t>
            </a:r>
            <a:r>
              <a:rPr lang="ru-RU" sz="2200" b="1" dirty="0" smtClean="0"/>
              <a:t>«подушку безопасности» </a:t>
            </a:r>
            <a:r>
              <a:rPr lang="ru-RU" sz="2200" dirty="0" smtClean="0"/>
              <a:t>(возможность платить по кредиту 3 месяца, даже потеряв доход)</a:t>
            </a:r>
          </a:p>
          <a:p>
            <a:pPr marL="342900" indent="-342900">
              <a:buFontTx/>
              <a:buChar char="-"/>
            </a:pPr>
            <a:endParaRPr lang="ru-RU" sz="1000" dirty="0" smtClean="0"/>
          </a:p>
          <a:p>
            <a:pPr marL="342900" indent="-342900">
              <a:buFontTx/>
              <a:buChar char="-"/>
            </a:pPr>
            <a:r>
              <a:rPr lang="ru-RU" sz="2200" dirty="0" smtClean="0"/>
              <a:t>Выбирай </a:t>
            </a:r>
            <a:r>
              <a:rPr lang="ru-RU" sz="2200" b="1" dirty="0" smtClean="0"/>
              <a:t>дешевый кредит </a:t>
            </a:r>
            <a:r>
              <a:rPr lang="ru-RU" sz="2200" dirty="0" smtClean="0"/>
              <a:t>в </a:t>
            </a:r>
            <a:r>
              <a:rPr lang="ru-RU" sz="2200" b="1" dirty="0" smtClean="0"/>
              <a:t>валюте дохода</a:t>
            </a:r>
            <a:endParaRPr lang="ru-RU" sz="1800" b="1" dirty="0" smtClean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редиты: как пользоваться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" b="4654"/>
          <a:stretch>
            <a:fillRect/>
          </a:stretch>
        </p:blipFill>
        <p:spPr>
          <a:xfrm>
            <a:off x="482601" y="2416623"/>
            <a:ext cx="2882900" cy="3688290"/>
          </a:xfrm>
        </p:spPr>
      </p:pic>
    </p:spTree>
    <p:extLst>
      <p:ext uri="{BB962C8B-B14F-4D97-AF65-F5344CB8AC3E}">
        <p14:creationId xmlns:p14="http://schemas.microsoft.com/office/powerpoint/2010/main" val="34622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164625"/>
            <a:ext cx="8178800" cy="773851"/>
          </a:xfrm>
        </p:spPr>
        <p:txBody>
          <a:bodyPr/>
          <a:lstStyle/>
          <a:p>
            <a:r>
              <a:rPr lang="ru-RU" dirty="0" smtClean="0"/>
              <a:t>Признаки надежного банка для вклада и кредита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540692"/>
              </p:ext>
            </p:extLst>
          </p:nvPr>
        </p:nvGraphicFramePr>
        <p:xfrm>
          <a:off x="418990" y="2257004"/>
          <a:ext cx="8136535" cy="4394282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3890460"/>
                <a:gridCol w="4246075"/>
              </a:tblGrid>
              <a:tr h="919563">
                <a:tc>
                  <a:txBody>
                    <a:bodyPr/>
                    <a:lstStyle/>
                    <a:p>
                      <a:r>
                        <a:rPr lang="ru-RU" sz="1800" b="1" i="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cs typeface="FreeSetC"/>
                        </a:rPr>
                        <a:t>Наличие ЛИЦЕНЗИИ</a:t>
                      </a:r>
                      <a:r>
                        <a:rPr lang="ru-RU" sz="1800" b="1" i="0" baseline="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cs typeface="FreeSetC"/>
                        </a:rPr>
                        <a:t> </a:t>
                      </a:r>
                      <a:r>
                        <a:rPr lang="ru-RU" sz="1800" b="1" i="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cs typeface="FreeSetC"/>
                        </a:rPr>
                        <a:t>на осуществление</a:t>
                      </a:r>
                      <a:r>
                        <a:rPr lang="ru-RU" sz="1800" b="1" i="0" baseline="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cs typeface="FreeSetC"/>
                        </a:rPr>
                        <a:t> банковских операций</a:t>
                      </a:r>
                      <a:endParaRPr lang="ru-RU" sz="1800" b="1" i="0" dirty="0">
                        <a:solidFill>
                          <a:srgbClr val="3EA245"/>
                        </a:solidFill>
                        <a:latin typeface="FreeSetBookC" pitchFamily="34" charset="0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BookC" pitchFamily="34" charset="0"/>
                          <a:cs typeface="FreeSetC"/>
                        </a:rPr>
                        <a:t>Проверить на сайте Банка России – </a:t>
                      </a:r>
                      <a:r>
                        <a:rPr lang="en-US" sz="1800" b="1" i="0" u="sng" dirty="0" smtClean="0">
                          <a:solidFill>
                            <a:srgbClr val="299224"/>
                          </a:solidFill>
                          <a:latin typeface="FreeSetBookC" pitchFamily="34" charset="0"/>
                          <a:cs typeface="FreeSetC"/>
                        </a:rPr>
                        <a:t>www.cbr.ru</a:t>
                      </a:r>
                      <a:endParaRPr lang="ru-RU" sz="1800" b="1" i="0" u="sng" dirty="0">
                        <a:solidFill>
                          <a:srgbClr val="299224"/>
                        </a:solidFill>
                        <a:latin typeface="FreeSetBookC" pitchFamily="34" charset="0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2350">
                <a:tc>
                  <a:txBody>
                    <a:bodyPr/>
                    <a:lstStyle/>
                    <a:p>
                      <a:r>
                        <a:rPr lang="ru-RU" sz="1800" b="1" i="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cs typeface="FreeSetC"/>
                        </a:rPr>
                        <a:t>Высокий</a:t>
                      </a:r>
                      <a:r>
                        <a:rPr lang="ru-RU" sz="1800" b="1" i="0" baseline="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cs typeface="FreeSetC"/>
                        </a:rPr>
                        <a:t> РЕЙТИНГ банка</a:t>
                      </a:r>
                      <a:endParaRPr lang="ru-RU" sz="1800" b="1" i="0" dirty="0">
                        <a:solidFill>
                          <a:srgbClr val="3EA245"/>
                        </a:solidFill>
                        <a:latin typeface="FreeSetBookC" pitchFamily="34" charset="0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Рейтинги международных и российских рейтинговых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агентств (например,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Fitch Ratings, S&amp;P 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и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Moody’s, «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Эксперт-РА»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и пр.) Информацию о рейтингах можно найти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на сайте </a:t>
                      </a:r>
                      <a:r>
                        <a:rPr lang="en-US" sz="1800" b="1" i="0" u="sng" strike="noStrike" kern="1200" baseline="0" dirty="0" smtClean="0">
                          <a:solidFill>
                            <a:srgbClr val="299224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www.banki.ru/</a:t>
                      </a:r>
                      <a:r>
                        <a:rPr lang="en-US" sz="1800" b="0" i="0" u="sng" strike="noStrike" kern="1200" baseline="0" dirty="0" smtClean="0">
                          <a:solidFill>
                            <a:srgbClr val="299224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banks/ratings</a:t>
                      </a:r>
                      <a:endParaRPr lang="ru-RU" sz="1800" b="0" i="0" u="sng" dirty="0">
                        <a:solidFill>
                          <a:srgbClr val="299224"/>
                        </a:solidFill>
                        <a:latin typeface="FreeSetBookC" pitchFamily="34" charset="0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9030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800" b="1" i="0" kern="120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ea typeface="+mn-ea"/>
                          <a:cs typeface="FreeSetC"/>
                        </a:rPr>
                        <a:t>Положительные ОТЗЫВЫ</a:t>
                      </a:r>
                    </a:p>
                    <a:p>
                      <a:pPr marL="0" algn="l" defTabSz="457200" rtl="0" eaLnBrk="1" latinLnBrk="0" hangingPunct="1"/>
                      <a:r>
                        <a:rPr lang="ru-RU" sz="1800" b="1" i="0" kern="120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ea typeface="+mn-ea"/>
                          <a:cs typeface="FreeSetC"/>
                        </a:rPr>
                        <a:t>клиентов</a:t>
                      </a:r>
                      <a:endParaRPr lang="ru-RU" sz="1800" b="1" i="0" kern="1200" dirty="0">
                        <a:solidFill>
                          <a:srgbClr val="3EA245"/>
                        </a:solidFill>
                        <a:latin typeface="FreeSetBookC" pitchFamily="34" charset="0"/>
                        <a:ea typeface="+mn-ea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Отзывы, мнения, жалобы клиентов и «народные рейтинги» банков можно найти на специализированных интернет-сайтах, например </a:t>
                      </a:r>
                      <a:r>
                        <a:rPr lang="en-US" sz="1800" b="1" i="0" u="sng" strike="noStrike" kern="1200" baseline="0" dirty="0" smtClean="0">
                          <a:solidFill>
                            <a:srgbClr val="299224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www.banki.ru</a:t>
                      </a:r>
                      <a:r>
                        <a:rPr lang="en-US" sz="1800" b="0" i="0" u="sng" strike="noStrike" kern="1200" baseline="0" dirty="0" smtClean="0">
                          <a:solidFill>
                            <a:srgbClr val="299224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/services/responses</a:t>
                      </a:r>
                      <a:endParaRPr lang="ru-RU" sz="1800" b="0" i="0" u="sng" dirty="0">
                        <a:solidFill>
                          <a:srgbClr val="299224"/>
                        </a:solidFill>
                        <a:latin typeface="FreeSetBookC" pitchFamily="34" charset="0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б</a:t>
            </a:r>
            <a:r>
              <a:rPr lang="ru-RU" dirty="0" smtClean="0"/>
              <a:t>анки: как выбрать надежный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96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Скругленный прямоугольник 41"/>
          <p:cNvSpPr/>
          <p:nvPr/>
        </p:nvSpPr>
        <p:spPr>
          <a:xfrm>
            <a:off x="579797" y="4096706"/>
            <a:ext cx="970068" cy="1020725"/>
          </a:xfrm>
          <a:prstGeom prst="roundRect">
            <a:avLst>
              <a:gd name="adj" fmla="val 24253"/>
            </a:avLst>
          </a:prstGeom>
          <a:blipFill rotWithShape="1">
            <a:blip r:embed="rId2"/>
            <a:srcRect/>
            <a:stretch>
              <a:fillRect l="-91746" t="-15179" r="-89166" b="-14145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601" y="1194214"/>
            <a:ext cx="8178800" cy="773851"/>
          </a:xfrm>
        </p:spPr>
        <p:txBody>
          <a:bodyPr/>
          <a:lstStyle/>
          <a:p>
            <a:r>
              <a:rPr lang="ru-RU" dirty="0" smtClean="0"/>
              <a:t>Куда обращаться</a:t>
            </a:r>
            <a:r>
              <a:rPr lang="en-US" dirty="0" smtClean="0"/>
              <a:t> </a:t>
            </a:r>
            <a:r>
              <a:rPr lang="ru-RU" dirty="0" smtClean="0"/>
              <a:t>в сложных ситуациях?</a:t>
            </a:r>
            <a:endParaRPr lang="ru-RU" dirty="0"/>
          </a:p>
        </p:txBody>
      </p:sp>
      <p:sp>
        <p:nvSpPr>
          <p:cNvPr id="29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82600" y="510113"/>
            <a:ext cx="6254169" cy="365125"/>
          </a:xfrm>
        </p:spPr>
        <p:txBody>
          <a:bodyPr/>
          <a:lstStyle/>
          <a:p>
            <a:r>
              <a:rPr lang="ru-RU" dirty="0"/>
              <a:t>ф</a:t>
            </a:r>
            <a:r>
              <a:rPr lang="ru-RU" dirty="0" smtClean="0"/>
              <a:t>инансовая грамотность</a:t>
            </a:r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97315" y="1811700"/>
            <a:ext cx="1335033" cy="1016703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Прямоугольник 38"/>
          <p:cNvSpPr/>
          <p:nvPr/>
        </p:nvSpPr>
        <p:spPr>
          <a:xfrm>
            <a:off x="1865095" y="1882208"/>
            <a:ext cx="4002768" cy="6517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0" numCol="1" spcCol="1270" anchor="t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ts val="300"/>
              </a:spcBef>
            </a:pPr>
            <a:r>
              <a:rPr lang="ru-RU" sz="2400" b="1" u="sng" dirty="0" smtClean="0">
                <a:latin typeface="FreeSetC"/>
              </a:rPr>
              <a:t>Роспотребнадзор</a:t>
            </a:r>
            <a:endParaRPr lang="ru-RU" sz="2400" dirty="0">
              <a:latin typeface="FreeSetC"/>
            </a:endParaRPr>
          </a:p>
          <a:p>
            <a:pPr defTabSz="666750">
              <a:lnSpc>
                <a:spcPct val="90000"/>
              </a:lnSpc>
              <a:spcBef>
                <a:spcPts val="300"/>
              </a:spcBef>
            </a:pPr>
            <a:r>
              <a:rPr lang="ru-RU" sz="2400" dirty="0" smtClean="0">
                <a:latin typeface="FreeSetC"/>
                <a:hlinkClick r:id="rId4"/>
              </a:rPr>
              <a:t>www.rospotrebnadzor.ru</a:t>
            </a:r>
            <a:endParaRPr lang="ru-RU" sz="2400" dirty="0">
              <a:latin typeface="FreeSetC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45336" y="3011347"/>
            <a:ext cx="838990" cy="727026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Прямоугольник 40"/>
          <p:cNvSpPr/>
          <p:nvPr/>
        </p:nvSpPr>
        <p:spPr>
          <a:xfrm>
            <a:off x="1865095" y="2947179"/>
            <a:ext cx="2882903" cy="72554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0" numCol="1" spcCol="1270" anchor="t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ts val="300"/>
              </a:spcBef>
            </a:pPr>
            <a:r>
              <a:rPr lang="ru-RU" sz="2400" b="1" u="sng" dirty="0">
                <a:latin typeface="FreeSetC"/>
              </a:rPr>
              <a:t>Банк России</a:t>
            </a:r>
          </a:p>
          <a:p>
            <a:pPr defTabSz="666750">
              <a:lnSpc>
                <a:spcPct val="90000"/>
              </a:lnSpc>
              <a:spcBef>
                <a:spcPts val="300"/>
              </a:spcBef>
            </a:pPr>
            <a:r>
              <a:rPr lang="ru-RU" sz="2400" u="sng" dirty="0" smtClean="0">
                <a:latin typeface="FreeSetC"/>
                <a:hlinkClick r:id="rId6"/>
              </a:rPr>
              <a:t>www.cbr.ru</a:t>
            </a:r>
            <a:endParaRPr lang="ru-RU" sz="2400" dirty="0">
              <a:latin typeface="FreeSetC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47027" y="5464577"/>
            <a:ext cx="1035607" cy="952265"/>
          </a:xfrm>
          <a:prstGeom prst="round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5" name="Прямоугольник 44"/>
          <p:cNvSpPr/>
          <p:nvPr/>
        </p:nvSpPr>
        <p:spPr>
          <a:xfrm>
            <a:off x="1865095" y="5478372"/>
            <a:ext cx="5870215" cy="6517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0" numCol="1" spcCol="1270" anchor="t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ts val="300"/>
              </a:spcBef>
            </a:pPr>
            <a:r>
              <a:rPr lang="ru-RU" sz="2400" b="1" u="sng" dirty="0" smtClean="0">
                <a:latin typeface="FreeSetC"/>
              </a:rPr>
              <a:t>Федеральная антимонопольная служба России</a:t>
            </a:r>
            <a:endParaRPr lang="ru-RU" sz="2400" dirty="0">
              <a:latin typeface="FreeSetC"/>
            </a:endParaRPr>
          </a:p>
          <a:p>
            <a:pPr defTabSz="666750">
              <a:lnSpc>
                <a:spcPct val="90000"/>
              </a:lnSpc>
              <a:spcBef>
                <a:spcPts val="300"/>
              </a:spcBef>
            </a:pPr>
            <a:r>
              <a:rPr lang="ru-RU" sz="2400" u="sng" dirty="0" smtClean="0">
                <a:latin typeface="FreeSetC"/>
                <a:hlinkClick r:id="rId8"/>
              </a:rPr>
              <a:t>www.fas.gov.ru</a:t>
            </a:r>
            <a:endParaRPr lang="ru-RU" sz="2400" dirty="0">
              <a:latin typeface="FreeSetC"/>
            </a:endParaRPr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19950" y="503304"/>
            <a:ext cx="1437084" cy="365125"/>
          </a:xfrm>
        </p:spPr>
        <p:txBody>
          <a:bodyPr/>
          <a:lstStyle/>
          <a:p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865095" y="4032539"/>
            <a:ext cx="5033009" cy="13999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0" numCol="1" spcCol="1270" anchor="t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ts val="300"/>
              </a:spcBef>
            </a:pPr>
            <a:r>
              <a:rPr lang="ru-RU" sz="2400" b="1" u="sng" dirty="0" smtClean="0">
                <a:solidFill>
                  <a:schemeClr val="tx1"/>
                </a:solidFill>
                <a:latin typeface="FreeSetC"/>
              </a:rPr>
              <a:t>Агентство по страхованию вкладов</a:t>
            </a:r>
            <a:endParaRPr lang="ru-RU" sz="2400" b="1" u="sng" dirty="0">
              <a:solidFill>
                <a:schemeClr val="tx1"/>
              </a:solidFill>
              <a:latin typeface="FreeSetC"/>
              <a:hlinkClick r:id="rId9"/>
            </a:endParaRPr>
          </a:p>
          <a:p>
            <a:pPr defTabSz="666750">
              <a:lnSpc>
                <a:spcPct val="90000"/>
              </a:lnSpc>
              <a:spcBef>
                <a:spcPts val="300"/>
              </a:spcBef>
            </a:pPr>
            <a:r>
              <a:rPr lang="en-US" sz="2400" u="sng" dirty="0">
                <a:latin typeface="FreeSetC"/>
                <a:hlinkClick r:id="rId9"/>
              </a:rPr>
              <a:t>www</a:t>
            </a:r>
            <a:r>
              <a:rPr lang="ru-RU" sz="2400" u="sng" dirty="0">
                <a:latin typeface="FreeSetC"/>
                <a:hlinkClick r:id="rId9"/>
              </a:rPr>
              <a:t>.</a:t>
            </a:r>
            <a:r>
              <a:rPr lang="en-US" sz="2400" u="sng" dirty="0" err="1">
                <a:latin typeface="FreeSetC"/>
                <a:hlinkClick r:id="rId9"/>
              </a:rPr>
              <a:t>asv</a:t>
            </a:r>
            <a:r>
              <a:rPr lang="ru-RU" sz="2400" u="sng" dirty="0">
                <a:latin typeface="FreeSetC"/>
                <a:hlinkClick r:id="rId9"/>
              </a:rPr>
              <a:t>.</a:t>
            </a:r>
            <a:r>
              <a:rPr lang="en-US" sz="2400" u="sng" dirty="0">
                <a:latin typeface="FreeSetC"/>
                <a:hlinkClick r:id="rId9"/>
              </a:rPr>
              <a:t>org</a:t>
            </a:r>
            <a:r>
              <a:rPr lang="ru-RU" sz="2400" u="sng" dirty="0" smtClean="0">
                <a:latin typeface="FreeSetC"/>
                <a:hlinkClick r:id="rId9"/>
              </a:rPr>
              <a:t>.</a:t>
            </a:r>
            <a:r>
              <a:rPr lang="en-US" sz="2400" u="sng" dirty="0" err="1" smtClean="0">
                <a:latin typeface="FreeSetC"/>
                <a:hlinkClick r:id="rId9"/>
              </a:rPr>
              <a:t>ru</a:t>
            </a:r>
            <a:endParaRPr lang="en-US" sz="2400" u="sng" dirty="0" smtClean="0">
              <a:latin typeface="FreeSetC"/>
            </a:endParaRPr>
          </a:p>
        </p:txBody>
      </p:sp>
    </p:spTree>
    <p:extLst>
      <p:ext uri="{BB962C8B-B14F-4D97-AF65-F5344CB8AC3E}">
        <p14:creationId xmlns:p14="http://schemas.microsoft.com/office/powerpoint/2010/main" val="172581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164625"/>
            <a:ext cx="8178800" cy="773851"/>
          </a:xfrm>
        </p:spPr>
        <p:txBody>
          <a:bodyPr/>
          <a:lstStyle/>
          <a:p>
            <a:r>
              <a:rPr lang="ru-RU" dirty="0" smtClean="0"/>
              <a:t>Полезные ссылки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ф</a:t>
            </a:r>
            <a:r>
              <a:rPr lang="ru-RU" dirty="0" smtClean="0"/>
              <a:t>инансовая грамотность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29</a:t>
            </a:fld>
            <a:endParaRPr lang="ru-RU"/>
          </a:p>
        </p:txBody>
      </p:sp>
      <p:graphicFrame>
        <p:nvGraphicFramePr>
          <p:cNvPr id="9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3047984"/>
              </p:ext>
            </p:extLst>
          </p:nvPr>
        </p:nvGraphicFramePr>
        <p:xfrm>
          <a:off x="418990" y="2390860"/>
          <a:ext cx="8136535" cy="3491779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3890460"/>
                <a:gridCol w="4246075"/>
              </a:tblGrid>
              <a:tr h="1250697">
                <a:tc>
                  <a:txBody>
                    <a:bodyPr/>
                    <a:lstStyle/>
                    <a:p>
                      <a:r>
                        <a:rPr lang="ru-RU" sz="2400" b="1" i="0" dirty="0" err="1" smtClean="0">
                          <a:solidFill>
                            <a:srgbClr val="3EA245"/>
                          </a:solidFill>
                          <a:latin typeface="FreeSetBookC" pitchFamily="34" charset="0"/>
                          <a:cs typeface="FreeSetC"/>
                        </a:rPr>
                        <a:t>Хочумогузнаю.рф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BookC" pitchFamily="34" charset="0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FreeSetC"/>
                        </a:rPr>
                        <a:t>сайт</a:t>
                      </a:r>
                      <a:r>
                        <a:rPr lang="ru-RU" sz="2000" b="1" baseline="0" dirty="0" smtClean="0">
                          <a:latin typeface="FreeSetC"/>
                        </a:rPr>
                        <a:t> </a:t>
                      </a:r>
                      <a:r>
                        <a:rPr lang="ru-RU" sz="2000" b="1" dirty="0" smtClean="0">
                          <a:latin typeface="FreeSetC"/>
                        </a:rPr>
                        <a:t>конкурса плакатов и видеороликов </a:t>
                      </a:r>
                      <a:r>
                        <a:rPr lang="ru-RU" sz="2000" dirty="0" smtClean="0">
                          <a:latin typeface="FreeSetC"/>
                        </a:rPr>
                        <a:t>на тему прав потребителей финансовых услуг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35242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cs typeface="FreeSetC"/>
                        </a:rPr>
                        <a:t>Хочу Могу Знаю!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BookC" pitchFamily="34" charset="0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FreeSetC"/>
                        </a:rPr>
                        <a:t>канал на </a:t>
                      </a:r>
                      <a:r>
                        <a:rPr lang="en-US" sz="2000" b="1" dirty="0" smtClean="0">
                          <a:latin typeface="FreeSetBookC"/>
                        </a:rPr>
                        <a:t>YouTube </a:t>
                      </a:r>
                      <a:r>
                        <a:rPr lang="en-US" sz="2000" dirty="0" smtClean="0">
                          <a:latin typeface="FreeSetBookC"/>
                        </a:rPr>
                        <a:t>c </a:t>
                      </a:r>
                      <a:r>
                        <a:rPr lang="ru-RU" sz="2000" dirty="0" smtClean="0">
                          <a:latin typeface="FreeSetC"/>
                        </a:rPr>
                        <a:t>образовательными</a:t>
                      </a:r>
                      <a:r>
                        <a:rPr lang="ru-RU" sz="2000" baseline="0" dirty="0" smtClean="0">
                          <a:latin typeface="FreeSetC"/>
                        </a:rPr>
                        <a:t> роликами по финансовой грамотности</a:t>
                      </a:r>
                      <a:endParaRPr lang="ru-RU" sz="2000" dirty="0">
                        <a:latin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9030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2400" b="1" i="0" kern="120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ea typeface="+mn-ea"/>
                          <a:cs typeface="FreeSetC"/>
                        </a:rPr>
                        <a:t>Дружи с финансами</a:t>
                      </a:r>
                      <a:endParaRPr lang="ru-RU" sz="2400" b="1" i="0" kern="1200" dirty="0">
                        <a:solidFill>
                          <a:srgbClr val="3EA245"/>
                        </a:solidFill>
                        <a:latin typeface="FreeSetBookC" pitchFamily="34" charset="0"/>
                        <a:ea typeface="+mn-ea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FreeSetC"/>
                        </a:rPr>
                        <a:t>группы </a:t>
                      </a:r>
                      <a:r>
                        <a:rPr lang="ru-RU" sz="2000" b="1" dirty="0" err="1" smtClean="0">
                          <a:latin typeface="FreeSetC"/>
                        </a:rPr>
                        <a:t>ВКонтакте</a:t>
                      </a:r>
                      <a:r>
                        <a:rPr lang="ru-RU" sz="2000" b="1" baseline="0" dirty="0" smtClean="0">
                          <a:latin typeface="FreeSetC"/>
                        </a:rPr>
                        <a:t> и </a:t>
                      </a:r>
                      <a:r>
                        <a:rPr lang="en-US" sz="2000" b="1" baseline="0" dirty="0" smtClean="0">
                          <a:latin typeface="FreeSetBookC"/>
                        </a:rPr>
                        <a:t>Facebook</a:t>
                      </a:r>
                      <a:r>
                        <a:rPr lang="ru-RU" sz="2000" baseline="0" dirty="0" smtClean="0">
                          <a:latin typeface="FreeSetC"/>
                        </a:rPr>
                        <a:t>, посвященные проекту Минфина России</a:t>
                      </a:r>
                      <a:endParaRPr lang="ru-RU" sz="2000" dirty="0">
                        <a:latin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30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нужны банки?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б</a:t>
            </a:r>
            <a:r>
              <a:rPr lang="ru-RU" dirty="0" smtClean="0"/>
              <a:t>анки: что они делают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026" name="Picture 2" descr="многонациональные ба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90" y="2489285"/>
            <a:ext cx="5024635" cy="30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одержимое 2"/>
          <p:cNvSpPr>
            <a:spLocks noGrp="1"/>
          </p:cNvSpPr>
          <p:nvPr>
            <p:ph sz="half" idx="2"/>
          </p:nvPr>
        </p:nvSpPr>
        <p:spPr>
          <a:xfrm rot="944765">
            <a:off x="7343318" y="1793334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2"/>
          </p:nvPr>
        </p:nvSpPr>
        <p:spPr>
          <a:xfrm rot="20983385">
            <a:off x="637959" y="1846912"/>
            <a:ext cx="1258061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15" name="Содержимое 2"/>
          <p:cNvSpPr>
            <a:spLocks noGrp="1"/>
          </p:cNvSpPr>
          <p:nvPr>
            <p:ph sz="half" idx="2"/>
          </p:nvPr>
        </p:nvSpPr>
        <p:spPr>
          <a:xfrm rot="20498574">
            <a:off x="7645228" y="4570773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2"/>
          </p:nvPr>
        </p:nvSpPr>
        <p:spPr>
          <a:xfrm rot="688161">
            <a:off x="671308" y="4676479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812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289750"/>
            <a:ext cx="8174433" cy="1405143"/>
          </a:xfrm>
        </p:spPr>
        <p:txBody>
          <a:bodyPr/>
          <a:lstStyle/>
          <a:p>
            <a:r>
              <a:rPr lang="ru-RU" dirty="0" smtClean="0"/>
              <a:t>ЦЕЛЬ – выполнить индивидуальное задание и заключить соответствующий договор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и</a:t>
            </a:r>
            <a:r>
              <a:rPr lang="ru-RU" dirty="0" smtClean="0"/>
              <a:t>гра «Банковские услуги»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42" y="5167088"/>
            <a:ext cx="1951305" cy="1559221"/>
          </a:xfrm>
          <a:prstGeom prst="rect">
            <a:avLst/>
          </a:prstGeom>
        </p:spPr>
      </p:pic>
      <p:sp>
        <p:nvSpPr>
          <p:cNvPr id="19" name="Объект 2"/>
          <p:cNvSpPr>
            <a:spLocks noGrp="1"/>
          </p:cNvSpPr>
          <p:nvPr>
            <p:ph idx="1"/>
          </p:nvPr>
        </p:nvSpPr>
        <p:spPr>
          <a:xfrm>
            <a:off x="543550" y="2433638"/>
            <a:ext cx="8040914" cy="2515736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Делимся на финансистов и клиентов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Читаем внимательно индивидуальное задание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Изучаем варианты!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Подходим к Ведущему для регистрации сделки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414527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Без имени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7" y="3074873"/>
            <a:ext cx="3919243" cy="351656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2800" y="3074873"/>
            <a:ext cx="4965166" cy="2707194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ru-RU" sz="1400" b="1" cap="all" dirty="0">
                <a:solidFill>
                  <a:srgbClr val="00909B"/>
                </a:solidFill>
                <a:latin typeface="Cambria" pitchFamily="18" charset="0"/>
                <a:ea typeface="+mj-ea"/>
                <a:cs typeface="+mj-cs"/>
              </a:rPr>
              <a:t>Ключевые Мероприятия Недели:</a:t>
            </a:r>
          </a:p>
          <a:p>
            <a:pPr>
              <a:buFont typeface="Arial" pitchFamily="34" charset="0"/>
              <a:buChar char="•"/>
            </a:pPr>
            <a:r>
              <a:rPr lang="ru-RU" sz="1400" cap="all" dirty="0">
                <a:solidFill>
                  <a:srgbClr val="00909B"/>
                </a:solidFill>
                <a:latin typeface="Cambria" pitchFamily="18" charset="0"/>
                <a:ea typeface="+mj-ea"/>
                <a:cs typeface="+mj-cs"/>
              </a:rPr>
              <a:t>Всероссийское тестирование по финансовой грамотности</a:t>
            </a:r>
          </a:p>
          <a:p>
            <a:pPr>
              <a:buFont typeface="Arial" pitchFamily="34" charset="0"/>
              <a:buChar char="•"/>
            </a:pPr>
            <a:r>
              <a:rPr lang="ru-RU" sz="1400" cap="all" dirty="0">
                <a:solidFill>
                  <a:srgbClr val="00909B"/>
                </a:solidFill>
                <a:latin typeface="Cambria" pitchFamily="18" charset="0"/>
                <a:ea typeface="+mj-ea"/>
                <a:cs typeface="+mj-cs"/>
              </a:rPr>
              <a:t>Лекции по финансовой грамотности в школах и вузах</a:t>
            </a:r>
          </a:p>
          <a:p>
            <a:pPr>
              <a:buFont typeface="Arial" pitchFamily="34" charset="0"/>
              <a:buChar char="•"/>
            </a:pPr>
            <a:r>
              <a:rPr lang="ru-RU" sz="1400" cap="all" dirty="0">
                <a:solidFill>
                  <a:srgbClr val="00909B"/>
                </a:solidFill>
                <a:latin typeface="Cambria" pitchFamily="18" charset="0"/>
                <a:ea typeface="+mj-ea"/>
                <a:cs typeface="+mj-cs"/>
              </a:rPr>
              <a:t>Просветительские экскурсии в банки, музей Денег, музей </a:t>
            </a:r>
            <a:r>
              <a:rPr lang="ru-RU" sz="1400" cap="all" dirty="0" err="1">
                <a:solidFill>
                  <a:srgbClr val="00909B"/>
                </a:solidFill>
                <a:latin typeface="Cambria" pitchFamily="18" charset="0"/>
                <a:ea typeface="+mj-ea"/>
                <a:cs typeface="+mj-cs"/>
              </a:rPr>
              <a:t>Игносстрах</a:t>
            </a:r>
            <a:endParaRPr lang="ru-RU" sz="1400" cap="all" dirty="0">
              <a:solidFill>
                <a:srgbClr val="00909B"/>
              </a:solidFill>
              <a:latin typeface="Cambria" pitchFamily="18" charset="0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lang="ru-RU" sz="1400" cap="all" dirty="0">
                <a:solidFill>
                  <a:srgbClr val="00909B"/>
                </a:solidFill>
                <a:latin typeface="Cambria" pitchFamily="18" charset="0"/>
                <a:ea typeface="+mj-ea"/>
                <a:cs typeface="+mj-cs"/>
              </a:rPr>
              <a:t>Международные разговоры на тему финансовой грамотности</a:t>
            </a:r>
          </a:p>
          <a:p>
            <a:pPr>
              <a:buFont typeface="Arial" pitchFamily="34" charset="0"/>
              <a:buChar char="•"/>
            </a:pPr>
            <a:r>
              <a:rPr lang="ru-RU" sz="1400" cap="all" dirty="0">
                <a:solidFill>
                  <a:srgbClr val="00909B"/>
                </a:solidFill>
                <a:latin typeface="Cambria" pitchFamily="18" charset="0"/>
                <a:ea typeface="+mj-ea"/>
                <a:cs typeface="+mj-cs"/>
              </a:rPr>
              <a:t>Конкурсы эссе и творческих работ школьников и студентов</a:t>
            </a:r>
          </a:p>
          <a:p>
            <a:endParaRPr lang="ru-RU" sz="1100" dirty="0"/>
          </a:p>
        </p:txBody>
      </p:sp>
      <p:sp>
        <p:nvSpPr>
          <p:cNvPr id="7" name="Название 1"/>
          <p:cNvSpPr>
            <a:spLocks noGrp="1"/>
          </p:cNvSpPr>
          <p:nvPr>
            <p:ph type="title"/>
          </p:nvPr>
        </p:nvSpPr>
        <p:spPr>
          <a:xfrm>
            <a:off x="182751" y="1566227"/>
            <a:ext cx="5955802" cy="1647306"/>
          </a:xfrm>
        </p:spPr>
        <p:txBody>
          <a:bodyPr/>
          <a:lstStyle/>
          <a:p>
            <a:r>
              <a:rPr lang="ru-RU" sz="1200" dirty="0">
                <a:solidFill>
                  <a:srgbClr val="00909B"/>
                </a:solidFill>
                <a:latin typeface="Cambria" pitchFamily="18" charset="0"/>
              </a:rPr>
              <a:t>Неделя финансовой грамотности пройдет с 14 по 22 марта 2016 года.</a:t>
            </a:r>
            <a:br>
              <a:rPr lang="ru-RU" sz="1200" dirty="0">
                <a:solidFill>
                  <a:srgbClr val="00909B"/>
                </a:solidFill>
                <a:latin typeface="Cambria" pitchFamily="18" charset="0"/>
              </a:rPr>
            </a:br>
            <a:r>
              <a:rPr lang="ru-RU" sz="1200" dirty="0">
                <a:solidFill>
                  <a:srgbClr val="00909B"/>
                </a:solidFill>
                <a:latin typeface="Cambria" pitchFamily="18" charset="0"/>
              </a:rPr>
              <a:t/>
            </a:r>
            <a:br>
              <a:rPr lang="ru-RU" sz="1200" dirty="0">
                <a:solidFill>
                  <a:srgbClr val="00909B"/>
                </a:solidFill>
                <a:latin typeface="Cambria" pitchFamily="18" charset="0"/>
              </a:rPr>
            </a:br>
            <a:r>
              <a:rPr lang="ru-RU" sz="1200" b="0" dirty="0">
                <a:solidFill>
                  <a:srgbClr val="00909B"/>
                </a:solidFill>
                <a:latin typeface="Cambria" pitchFamily="18" charset="0"/>
              </a:rPr>
              <a:t>Участие в проекте подтвердили более 30 регионов РФ.</a:t>
            </a:r>
            <a:br>
              <a:rPr lang="ru-RU" sz="1200" b="0" dirty="0">
                <a:solidFill>
                  <a:srgbClr val="00909B"/>
                </a:solidFill>
                <a:latin typeface="Cambria" pitchFamily="18" charset="0"/>
              </a:rPr>
            </a:br>
            <a:r>
              <a:rPr lang="ru-RU" sz="1200" b="0" dirty="0">
                <a:solidFill>
                  <a:srgbClr val="00909B"/>
                </a:solidFill>
                <a:latin typeface="Cambria" pitchFamily="18" charset="0"/>
              </a:rPr>
              <a:t>Ключевыми партнерами мероприятия выступают Министерство образования и науки РФ, Центральный Банк РФ, </a:t>
            </a:r>
            <a:r>
              <a:rPr lang="ru-RU" sz="1200" b="0" dirty="0" err="1">
                <a:solidFill>
                  <a:srgbClr val="00909B"/>
                </a:solidFill>
                <a:latin typeface="Cambria" pitchFamily="18" charset="0"/>
              </a:rPr>
              <a:t>Роспотребнадзор</a:t>
            </a:r>
            <a:r>
              <a:rPr lang="ru-RU" sz="1200" b="0" dirty="0">
                <a:solidFill>
                  <a:srgbClr val="00909B"/>
                </a:solidFill>
                <a:latin typeface="Cambria" pitchFamily="18" charset="0"/>
              </a:rPr>
              <a:t>, AIESEC, НИУ ВШЭ, Финансовый Университет, CYFI.</a:t>
            </a:r>
            <a:r>
              <a:rPr lang="ru-RU" sz="1200" dirty="0">
                <a:solidFill>
                  <a:srgbClr val="00909B"/>
                </a:solidFill>
                <a:latin typeface="Cambria" pitchFamily="18" charset="0"/>
              </a:rPr>
              <a:t/>
            </a:r>
            <a:br>
              <a:rPr lang="ru-RU" sz="1200" dirty="0">
                <a:solidFill>
                  <a:srgbClr val="00909B"/>
                </a:solidFill>
                <a:latin typeface="Cambria" pitchFamily="18" charset="0"/>
              </a:rPr>
            </a:br>
            <a:r>
              <a:rPr lang="ru-RU" sz="1200" b="0" dirty="0">
                <a:solidFill>
                  <a:srgbClr val="00909B"/>
                </a:solidFill>
                <a:latin typeface="Cambria" pitchFamily="18" charset="0"/>
              </a:rPr>
              <a:t>Также среди партнеров Недели более 20 финансовых компаний (банки, страховые, пенсионные фонды).</a:t>
            </a:r>
            <a:r>
              <a:rPr lang="ru-RU" sz="1200" dirty="0">
                <a:solidFill>
                  <a:srgbClr val="00909B"/>
                </a:solidFill>
                <a:latin typeface="+mn-lt"/>
              </a:rPr>
              <a:t/>
            </a:r>
            <a:br>
              <a:rPr lang="ru-RU" sz="1200" dirty="0">
                <a:solidFill>
                  <a:srgbClr val="00909B"/>
                </a:solidFill>
                <a:latin typeface="+mn-lt"/>
              </a:rPr>
            </a:br>
            <a:r>
              <a:rPr lang="ru-RU" sz="1200" dirty="0">
                <a:solidFill>
                  <a:srgbClr val="00909B"/>
                </a:solidFill>
                <a:latin typeface="+mn-lt"/>
              </a:rPr>
              <a:t/>
            </a:r>
            <a:br>
              <a:rPr lang="ru-RU" sz="1200" dirty="0">
                <a:solidFill>
                  <a:srgbClr val="00909B"/>
                </a:solidFill>
                <a:latin typeface="+mn-lt"/>
              </a:rPr>
            </a:br>
            <a:endParaRPr lang="ru-RU" sz="1200" dirty="0">
              <a:solidFill>
                <a:srgbClr val="00909B"/>
              </a:solidFill>
              <a:latin typeface="+mn-lt"/>
            </a:endParaRP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182751" y="947002"/>
            <a:ext cx="8432953" cy="619225"/>
          </a:xfrm>
          <a:prstGeom prst="rect">
            <a:avLst/>
          </a:prstGeom>
        </p:spPr>
        <p:txBody>
          <a:bodyPr lIns="87276" tIns="43638" rIns="87276" bIns="43638" anchor="t"/>
          <a:lstStyle/>
          <a:p>
            <a:pPr defTabSz="436381">
              <a:spcBef>
                <a:spcPct val="0"/>
              </a:spcBef>
              <a:defRPr/>
            </a:pPr>
            <a:r>
              <a:rPr lang="ru-RU" sz="1600" b="1" cap="all" dirty="0">
                <a:solidFill>
                  <a:srgbClr val="00909B"/>
                </a:solidFill>
                <a:latin typeface="Tahoma"/>
                <a:ea typeface="+mj-ea"/>
                <a:cs typeface="+mj-cs"/>
              </a:rPr>
              <a:t>Всероссийская неделя финансовой грамотности </a:t>
            </a:r>
          </a:p>
          <a:p>
            <a:pPr defTabSz="436381">
              <a:spcBef>
                <a:spcPct val="0"/>
              </a:spcBef>
              <a:defRPr/>
            </a:pPr>
            <a:r>
              <a:rPr lang="ru-RU" sz="1600" b="1" cap="all" dirty="0">
                <a:solidFill>
                  <a:srgbClr val="00909B"/>
                </a:solidFill>
                <a:latin typeface="Tahoma"/>
                <a:ea typeface="+mj-ea"/>
                <a:cs typeface="+mj-cs"/>
              </a:rPr>
              <a:t>для детей и молодежи 2016</a:t>
            </a:r>
            <a:r>
              <a:rPr lang="ru-RU" sz="3500" b="1" cap="all" dirty="0">
                <a:solidFill>
                  <a:srgbClr val="00909B"/>
                </a:solidFill>
                <a:latin typeface="Tahoma"/>
                <a:ea typeface="+mj-ea"/>
                <a:cs typeface="+mj-cs"/>
              </a:rPr>
              <a:t/>
            </a:r>
            <a:br>
              <a:rPr lang="ru-RU" sz="3500" b="1" cap="all" dirty="0">
                <a:solidFill>
                  <a:srgbClr val="00909B"/>
                </a:solidFill>
                <a:latin typeface="Tahoma"/>
                <a:ea typeface="+mj-ea"/>
                <a:cs typeface="+mj-cs"/>
              </a:rPr>
            </a:br>
            <a:endParaRPr lang="ru-RU" sz="3500" b="1" cap="all" dirty="0">
              <a:solidFill>
                <a:srgbClr val="00909B"/>
              </a:solidFill>
              <a:latin typeface="Tahoma"/>
              <a:ea typeface="+mj-ea"/>
              <a:cs typeface="+mj-cs"/>
            </a:endParaRPr>
          </a:p>
        </p:txBody>
      </p:sp>
      <p:pic>
        <p:nvPicPr>
          <p:cNvPr id="13" name="Рисунок 12" descr="лого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047" y="947002"/>
            <a:ext cx="1969905" cy="19728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2751" y="3381875"/>
            <a:ext cx="3615995" cy="3014195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pPr algn="ctr"/>
            <a:r>
              <a:rPr lang="ru-RU" sz="1200" b="1" dirty="0">
                <a:latin typeface="Cambria" pitchFamily="18" charset="0"/>
              </a:rPr>
              <a:t>Цель Недели:</a:t>
            </a:r>
          </a:p>
          <a:p>
            <a:r>
              <a:rPr lang="ru-RU" sz="1200" b="1" dirty="0">
                <a:latin typeface="Cambria" pitchFamily="18" charset="0"/>
              </a:rPr>
              <a:t>Знакомство молодых россиян с основами финансовой грамотности и </a:t>
            </a:r>
          </a:p>
          <a:p>
            <a:r>
              <a:rPr lang="ru-RU" sz="1200" b="1" dirty="0">
                <a:latin typeface="Cambria" pitchFamily="18" charset="0"/>
              </a:rPr>
              <a:t>защиты прав потребителей финансовых услуг. </a:t>
            </a:r>
          </a:p>
          <a:p>
            <a:endParaRPr lang="ru-RU" sz="1200" b="1" dirty="0">
              <a:latin typeface="Cambria" pitchFamily="18" charset="0"/>
            </a:endParaRPr>
          </a:p>
          <a:p>
            <a:r>
              <a:rPr lang="ru-RU" sz="1200" b="1" dirty="0">
                <a:latin typeface="Cambria" pitchFamily="18" charset="0"/>
              </a:rPr>
              <a:t>Задачи Недели: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>
                <a:latin typeface="Cambria" pitchFamily="18" charset="0"/>
              </a:rPr>
              <a:t>Предоставление детям и молодежи доступа к возможностям получения знаний по финансовой грамотности и защите прав потребителей.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>
                <a:latin typeface="Cambria" pitchFamily="18" charset="0"/>
              </a:rPr>
              <a:t>Информирование широких слоев населения о важности финансового </a:t>
            </a:r>
          </a:p>
          <a:p>
            <a:r>
              <a:rPr lang="ru-RU" sz="1200" dirty="0">
                <a:latin typeface="Cambria" pitchFamily="18" charset="0"/>
              </a:rPr>
              <a:t>образования детей и молодёжи.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>
                <a:latin typeface="Cambria" pitchFamily="18" charset="0"/>
              </a:rPr>
              <a:t>Формирование у родителей интереса к обучению своих детей основам финансовой грамотности.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0157" y="5908024"/>
            <a:ext cx="4615547" cy="809367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ru-RU" sz="1400" dirty="0">
                <a:solidFill>
                  <a:srgbClr val="00909B"/>
                </a:solidFill>
                <a:latin typeface="Cambria" pitchFamily="18" charset="0"/>
              </a:rPr>
              <a:t>Целевая аудитория Недели финансовой Грамотности:</a:t>
            </a:r>
          </a:p>
          <a:p>
            <a:r>
              <a:rPr lang="ru-RU" sz="1400" dirty="0">
                <a:solidFill>
                  <a:srgbClr val="00909B"/>
                </a:solidFill>
                <a:latin typeface="Cambria" pitchFamily="18" charset="0"/>
              </a:rPr>
              <a:t>дети и молодёжь в возрасте от 10 до 22 лет.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9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60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нужны банки?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4826000" y="2017412"/>
            <a:ext cx="3831034" cy="4398381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349737"/>
                </a:solidFill>
              </a:rPr>
              <a:t>Банк</a:t>
            </a:r>
            <a:r>
              <a:rPr lang="ru-RU" sz="2000" dirty="0">
                <a:solidFill>
                  <a:srgbClr val="349737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– финансовая организация, предоставляющая финансовые услуги людям и организациям</a:t>
            </a:r>
          </a:p>
          <a:p>
            <a:pPr lvl="0"/>
            <a:endParaRPr lang="ru-RU" sz="2000" b="1" dirty="0" smtClean="0">
              <a:solidFill>
                <a:srgbClr val="349737"/>
              </a:solidFill>
            </a:endParaRPr>
          </a:p>
          <a:p>
            <a:pPr lvl="0"/>
            <a:r>
              <a:rPr lang="en-US" sz="2000" b="1" dirty="0" smtClean="0">
                <a:solidFill>
                  <a:srgbClr val="349737"/>
                </a:solidFill>
              </a:rPr>
              <a:t>B</a:t>
            </a:r>
            <a:r>
              <a:rPr lang="ru-RU" sz="2000" b="1" dirty="0" err="1" smtClean="0">
                <a:solidFill>
                  <a:srgbClr val="349737"/>
                </a:solidFill>
              </a:rPr>
              <a:t>anco</a:t>
            </a:r>
            <a:r>
              <a:rPr lang="ru-RU" sz="2000" dirty="0" smtClean="0">
                <a:solidFill>
                  <a:prstClr val="black"/>
                </a:solidFill>
              </a:rPr>
              <a:t> (итал.) – </a:t>
            </a:r>
            <a:r>
              <a:rPr lang="ru-RU" sz="2000" dirty="0">
                <a:solidFill>
                  <a:prstClr val="black"/>
                </a:solidFill>
              </a:rPr>
              <a:t>скамья, на которой менялы раскладывали монеты</a:t>
            </a:r>
          </a:p>
          <a:p>
            <a:pPr lvl="0"/>
            <a:endParaRPr lang="ru-RU" sz="1200" dirty="0">
              <a:solidFill>
                <a:prstClr val="black"/>
              </a:solidFill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Основные функции банков:</a:t>
            </a: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принимают </a:t>
            </a:r>
            <a:r>
              <a:rPr lang="ru-RU" sz="2000" b="1" dirty="0">
                <a:solidFill>
                  <a:srgbClr val="349737"/>
                </a:solidFill>
              </a:rPr>
              <a:t>вклады</a:t>
            </a: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выдают </a:t>
            </a:r>
            <a:r>
              <a:rPr lang="ru-RU" sz="2000" b="1" dirty="0">
                <a:solidFill>
                  <a:srgbClr val="349737"/>
                </a:solidFill>
              </a:rPr>
              <a:t>кредиты</a:t>
            </a: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помогают делать </a:t>
            </a:r>
            <a:r>
              <a:rPr lang="ru-RU" sz="2000" b="1" dirty="0">
                <a:solidFill>
                  <a:srgbClr val="349737"/>
                </a:solidFill>
              </a:rPr>
              <a:t>платежи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б</a:t>
            </a:r>
            <a:r>
              <a:rPr lang="ru-RU" dirty="0" smtClean="0"/>
              <a:t>анки: что они делают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8" name="Рисунок 7" descr="banko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r="1222"/>
          <a:stretch>
            <a:fillRect/>
          </a:stretch>
        </p:blipFill>
        <p:spPr/>
      </p:pic>
      <p:sp>
        <p:nvSpPr>
          <p:cNvPr id="7" name="Содержимое 6"/>
          <p:cNvSpPr>
            <a:spLocks noGrp="1"/>
          </p:cNvSpPr>
          <p:nvPr>
            <p:ph sz="half" idx="13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/>
              <a:t>Меняла с женой</a:t>
            </a:r>
          </a:p>
          <a:p>
            <a:r>
              <a:rPr lang="ru-RU" dirty="0"/>
              <a:t>Квентин </a:t>
            </a:r>
            <a:r>
              <a:rPr lang="ru-RU" dirty="0" err="1" smtClean="0"/>
              <a:t>Массейс</a:t>
            </a:r>
            <a:r>
              <a:rPr lang="ru-RU" dirty="0" smtClean="0"/>
              <a:t>, ок.1514г.</a:t>
            </a:r>
            <a:r>
              <a:rPr lang="en-US" dirty="0"/>
              <a:t>,</a:t>
            </a:r>
            <a:r>
              <a:rPr lang="ru-RU" dirty="0" smtClean="0"/>
              <a:t> </a:t>
            </a:r>
            <a:r>
              <a:rPr lang="ru-RU" dirty="0"/>
              <a:t>Париж, </a:t>
            </a:r>
            <a:r>
              <a:rPr lang="ru-RU" dirty="0" smtClean="0"/>
              <a:t>Лувр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69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289750"/>
            <a:ext cx="8178800" cy="1220694"/>
          </a:xfrm>
        </p:spPr>
        <p:txBody>
          <a:bodyPr/>
          <a:lstStyle/>
          <a:p>
            <a:r>
              <a:rPr lang="ru-RU" dirty="0" smtClean="0"/>
              <a:t>С какого возраста можно пользоваться услугами банков?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б</a:t>
            </a:r>
            <a:r>
              <a:rPr lang="ru-RU" dirty="0" smtClean="0"/>
              <a:t>анки: что они делают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3074" name="Picture 2" descr="rebenok_den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64" y="2672786"/>
            <a:ext cx="4491135" cy="30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одержимое 2"/>
          <p:cNvSpPr>
            <a:spLocks noGrp="1"/>
          </p:cNvSpPr>
          <p:nvPr>
            <p:ph sz="half" idx="2"/>
          </p:nvPr>
        </p:nvSpPr>
        <p:spPr>
          <a:xfrm rot="944765">
            <a:off x="7343318" y="2086635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28" name="Содержимое 2"/>
          <p:cNvSpPr>
            <a:spLocks noGrp="1"/>
          </p:cNvSpPr>
          <p:nvPr>
            <p:ph sz="half" idx="2"/>
          </p:nvPr>
        </p:nvSpPr>
        <p:spPr>
          <a:xfrm rot="20983385">
            <a:off x="637959" y="2140213"/>
            <a:ext cx="1258061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29" name="Содержимое 2"/>
          <p:cNvSpPr>
            <a:spLocks noGrp="1"/>
          </p:cNvSpPr>
          <p:nvPr>
            <p:ph sz="half" idx="2"/>
          </p:nvPr>
        </p:nvSpPr>
        <p:spPr>
          <a:xfrm rot="20498574">
            <a:off x="7645228" y="4864074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30" name="Содержимое 2"/>
          <p:cNvSpPr>
            <a:spLocks noGrp="1"/>
          </p:cNvSpPr>
          <p:nvPr>
            <p:ph sz="half" idx="2"/>
          </p:nvPr>
        </p:nvSpPr>
        <p:spPr>
          <a:xfrm rot="688161">
            <a:off x="671308" y="4969780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88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220475"/>
            <a:ext cx="8178800" cy="1220694"/>
          </a:xfrm>
        </p:spPr>
        <p:txBody>
          <a:bodyPr/>
          <a:lstStyle/>
          <a:p>
            <a:r>
              <a:rPr lang="ru-RU" dirty="0"/>
              <a:t>С какого возраста можно пользоваться услугами банков?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б</a:t>
            </a:r>
            <a:r>
              <a:rPr lang="ru-RU" dirty="0" smtClean="0"/>
              <a:t>анки: что они делают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2054" name="Picture 6" descr="Фото подростка с деньгам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r="15105"/>
          <a:stretch/>
        </p:blipFill>
        <p:spPr bwMode="auto">
          <a:xfrm>
            <a:off x="3694840" y="3456137"/>
            <a:ext cx="2066795" cy="177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Фото ребенка с мамо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61" y="3579543"/>
            <a:ext cx="2493036" cy="165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умная девуш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135" y="3290053"/>
            <a:ext cx="1425919" cy="213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одержимое 2"/>
          <p:cNvSpPr>
            <a:spLocks noGrp="1"/>
          </p:cNvSpPr>
          <p:nvPr>
            <p:ph sz="half" idx="2"/>
          </p:nvPr>
        </p:nvSpPr>
        <p:spPr>
          <a:xfrm>
            <a:off x="1143744" y="2464855"/>
            <a:ext cx="1112269" cy="592317"/>
          </a:xfrm>
          <a:prstGeom prst="ellipse">
            <a:avLst/>
          </a:prstGeom>
          <a:ln w="38100">
            <a:solidFill>
              <a:srgbClr val="299224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349737"/>
                </a:solidFill>
              </a:rPr>
              <a:t>6+</a:t>
            </a:r>
            <a:endParaRPr lang="ru-RU" sz="2000" b="1" dirty="0">
              <a:solidFill>
                <a:srgbClr val="349737"/>
              </a:solidFill>
            </a:endParaRPr>
          </a:p>
        </p:txBody>
      </p:sp>
      <p:sp>
        <p:nvSpPr>
          <p:cNvPr id="22" name="Содержимое 2"/>
          <p:cNvSpPr>
            <a:spLocks noGrp="1"/>
          </p:cNvSpPr>
          <p:nvPr>
            <p:ph sz="half" idx="2"/>
          </p:nvPr>
        </p:nvSpPr>
        <p:spPr>
          <a:xfrm>
            <a:off x="3323779" y="5490553"/>
            <a:ext cx="2922006" cy="120119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личная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дебетовая карта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вклады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Содержимое 2"/>
          <p:cNvSpPr>
            <a:spLocks noGrp="1"/>
          </p:cNvSpPr>
          <p:nvPr>
            <p:ph sz="half" idx="2"/>
          </p:nvPr>
        </p:nvSpPr>
        <p:spPr>
          <a:xfrm>
            <a:off x="482601" y="5490553"/>
            <a:ext cx="2759363" cy="120119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карта, дополнительная </a:t>
            </a:r>
            <a:r>
              <a:rPr lang="ru-RU" dirty="0">
                <a:solidFill>
                  <a:prstClr val="black"/>
                </a:solidFill>
              </a:rPr>
              <a:t>к </a:t>
            </a:r>
            <a:r>
              <a:rPr lang="ru-RU" dirty="0" smtClean="0">
                <a:solidFill>
                  <a:prstClr val="black"/>
                </a:solidFill>
              </a:rPr>
              <a:t>родительской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Содержимое 2"/>
          <p:cNvSpPr>
            <a:spLocks noGrp="1"/>
          </p:cNvSpPr>
          <p:nvPr>
            <p:ph sz="half" idx="2"/>
          </p:nvPr>
        </p:nvSpPr>
        <p:spPr>
          <a:xfrm>
            <a:off x="6390924" y="5490553"/>
            <a:ext cx="2854680" cy="120119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к</a:t>
            </a:r>
            <a:r>
              <a:rPr lang="ru-RU" dirty="0" smtClean="0">
                <a:solidFill>
                  <a:prstClr val="black"/>
                </a:solidFill>
              </a:rPr>
              <a:t>редиты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л</a:t>
            </a:r>
            <a:r>
              <a:rPr lang="ru-RU" dirty="0" smtClean="0">
                <a:solidFill>
                  <a:prstClr val="black"/>
                </a:solidFill>
              </a:rPr>
              <a:t>ичная кредитная карта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Содержимое 2"/>
          <p:cNvSpPr>
            <a:spLocks noGrp="1"/>
          </p:cNvSpPr>
          <p:nvPr>
            <p:ph sz="half" idx="2"/>
          </p:nvPr>
        </p:nvSpPr>
        <p:spPr>
          <a:xfrm>
            <a:off x="4195288" y="2464855"/>
            <a:ext cx="1112269" cy="592317"/>
          </a:xfrm>
          <a:prstGeom prst="ellipse">
            <a:avLst/>
          </a:prstGeom>
          <a:ln w="38100">
            <a:solidFill>
              <a:srgbClr val="299224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349737"/>
                </a:solidFill>
              </a:rPr>
              <a:t>14+</a:t>
            </a:r>
            <a:endParaRPr lang="ru-RU" sz="2000" b="1" dirty="0">
              <a:solidFill>
                <a:srgbClr val="349737"/>
              </a:solidFill>
            </a:endParaRPr>
          </a:p>
        </p:txBody>
      </p:sp>
      <p:sp>
        <p:nvSpPr>
          <p:cNvPr id="27" name="Содержимое 2"/>
          <p:cNvSpPr>
            <a:spLocks noGrp="1"/>
          </p:cNvSpPr>
          <p:nvPr>
            <p:ph sz="half" idx="2"/>
          </p:nvPr>
        </p:nvSpPr>
        <p:spPr>
          <a:xfrm>
            <a:off x="7044005" y="2464855"/>
            <a:ext cx="1112269" cy="592317"/>
          </a:xfrm>
          <a:prstGeom prst="ellipse">
            <a:avLst/>
          </a:prstGeom>
          <a:ln w="38100">
            <a:solidFill>
              <a:srgbClr val="299224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349737"/>
                </a:solidFill>
              </a:rPr>
              <a:t>18+</a:t>
            </a:r>
            <a:endParaRPr lang="ru-RU" sz="2000" b="1" dirty="0">
              <a:solidFill>
                <a:srgbClr val="3497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5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делать вклады?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349737"/>
                </a:solidFill>
              </a:rPr>
              <a:t>Вклад</a:t>
            </a:r>
            <a:r>
              <a:rPr lang="ru-RU" dirty="0"/>
              <a:t> – деньги, которые вкладчик временно передает </a:t>
            </a:r>
            <a:r>
              <a:rPr lang="ru-RU" dirty="0" smtClean="0"/>
              <a:t>банку</a:t>
            </a:r>
            <a:endParaRPr lang="ru-RU" dirty="0"/>
          </a:p>
          <a:p>
            <a:endParaRPr lang="en-US" dirty="0" smtClean="0"/>
          </a:p>
          <a:p>
            <a:r>
              <a:rPr lang="ru-RU" dirty="0"/>
              <a:t>Часто </a:t>
            </a:r>
            <a:r>
              <a:rPr lang="ru-RU" b="1" dirty="0">
                <a:solidFill>
                  <a:srgbClr val="239F37"/>
                </a:solidFill>
              </a:rPr>
              <a:t>удобнее</a:t>
            </a:r>
            <a:r>
              <a:rPr lang="ru-RU" dirty="0">
                <a:solidFill>
                  <a:srgbClr val="239F37"/>
                </a:solidFill>
              </a:rPr>
              <a:t> </a:t>
            </a:r>
            <a:r>
              <a:rPr lang="ru-RU" dirty="0"/>
              <a:t>держать деньги </a:t>
            </a:r>
            <a:r>
              <a:rPr lang="ru-RU" dirty="0" smtClean="0"/>
              <a:t>в банке, </a:t>
            </a:r>
            <a:r>
              <a:rPr lang="ru-RU" dirty="0"/>
              <a:t>чем в </a:t>
            </a:r>
            <a:r>
              <a:rPr lang="ru-RU" dirty="0" smtClean="0"/>
              <a:t>кошельке</a:t>
            </a:r>
            <a:endParaRPr lang="en-US" dirty="0"/>
          </a:p>
          <a:p>
            <a:endParaRPr lang="ru-RU" dirty="0"/>
          </a:p>
          <a:p>
            <a:r>
              <a:rPr lang="ru-RU" dirty="0"/>
              <a:t>За использование денег вкладчика банк платит ему </a:t>
            </a:r>
            <a:r>
              <a:rPr lang="ru-RU" b="1" dirty="0" smtClean="0">
                <a:solidFill>
                  <a:srgbClr val="239F37"/>
                </a:solidFill>
              </a:rPr>
              <a:t>проценты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клады: что они дают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i="1" dirty="0" smtClean="0"/>
              <a:t>Найдите на рисунке одну большую ошибку</a:t>
            </a:r>
            <a:endParaRPr lang="ru-RU" i="1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r="21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444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делают вклады: удобство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4090738" y="1958751"/>
            <a:ext cx="4876800" cy="1314239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300" dirty="0" smtClean="0"/>
              <a:t>их нельзя потерять или где-то забыть;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300" dirty="0" smtClean="0"/>
              <a:t>их не могут украсть или отнять;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300" dirty="0" smtClean="0"/>
              <a:t>им не страшны ни пожары, ни наводнения, ни ураганы…</a:t>
            </a:r>
            <a:endParaRPr lang="ru-RU" sz="23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клады</a:t>
            </a:r>
            <a:r>
              <a:rPr lang="ru-RU" dirty="0"/>
              <a:t>: что они </a:t>
            </a:r>
            <a:r>
              <a:rPr lang="ru-RU" dirty="0" smtClean="0"/>
              <a:t>дают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4"/>
          </p:nvPr>
        </p:nvSpPr>
        <p:spPr>
          <a:xfrm>
            <a:off x="508000" y="1942042"/>
            <a:ext cx="3582738" cy="1314238"/>
          </a:xfrm>
        </p:spPr>
        <p:txBody>
          <a:bodyPr>
            <a:normAutofit/>
          </a:bodyPr>
          <a:lstStyle/>
          <a:p>
            <a:r>
              <a:rPr lang="ru-RU" sz="2300" dirty="0" smtClean="0"/>
              <a:t>Деньги в банке – совсем не то, что наличные:</a:t>
            </a:r>
            <a:endParaRPr lang="ru-RU" sz="2300" dirty="0"/>
          </a:p>
        </p:txBody>
      </p:sp>
      <p:pic>
        <p:nvPicPr>
          <p:cNvPr id="1026" name="Picture 2" descr="http://cashgo.ru/content/personal/214/images/%D0%92%D0%B8%D0%B4%D1%8B%20%D0%B4%D0%B5%D0%BD%D0%B5%D0%B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5" y="4201116"/>
            <a:ext cx="6099781" cy="239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45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делают вклады: проценты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вклады</a:t>
            </a:r>
            <a:r>
              <a:rPr lang="ru-RU" dirty="0"/>
              <a:t>: что они </a:t>
            </a:r>
            <a:r>
              <a:rPr lang="ru-RU" dirty="0" smtClean="0"/>
              <a:t>дают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4"/>
          </p:nvPr>
        </p:nvSpPr>
        <p:spPr>
          <a:xfrm>
            <a:off x="4782056" y="2568807"/>
            <a:ext cx="3299825" cy="925297"/>
          </a:xfrm>
        </p:spPr>
        <p:txBody>
          <a:bodyPr>
            <a:noAutofit/>
          </a:bodyPr>
          <a:lstStyle/>
          <a:p>
            <a:r>
              <a:rPr lang="ru-RU" dirty="0" smtClean="0"/>
              <a:t>Деньги в банке растут!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114138"/>
            <a:ext cx="8661400" cy="159384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Опыт поколений по банковским вклада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6" y="1880915"/>
            <a:ext cx="3865302" cy="218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одержимое 5"/>
          <p:cNvSpPr>
            <a:spLocks noGrp="1"/>
          </p:cNvSpPr>
          <p:nvPr>
            <p:ph sz="half" idx="14"/>
          </p:nvPr>
        </p:nvSpPr>
        <p:spPr>
          <a:xfrm>
            <a:off x="505693" y="5101728"/>
            <a:ext cx="4051793" cy="925297"/>
          </a:xfrm>
        </p:spPr>
        <p:txBody>
          <a:bodyPr>
            <a:noAutofit/>
          </a:bodyPr>
          <a:lstStyle/>
          <a:p>
            <a:r>
              <a:rPr lang="ru-RU" sz="2800" dirty="0" smtClean="0"/>
              <a:t>Чем больше вклад, тем больше проценты</a:t>
            </a:r>
          </a:p>
        </p:txBody>
      </p:sp>
      <p:pic>
        <p:nvPicPr>
          <p:cNvPr id="4102" name="Picture 6" descr="http://reliableplan.narod.ru/image/moneytree.gif">
            <a:hlinkClick r:id="rId4" tooltip="Как заработать деньги в интернете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196" y="4449014"/>
            <a:ext cx="1424540" cy="213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лок-схема: альтернативный процесс 7"/>
          <p:cNvSpPr/>
          <p:nvPr/>
        </p:nvSpPr>
        <p:spPr>
          <a:xfrm>
            <a:off x="5638811" y="5517418"/>
            <a:ext cx="776514" cy="868867"/>
          </a:xfrm>
          <a:prstGeom prst="flowChartAlternateProcess">
            <a:avLst/>
          </a:prstGeom>
          <a:solidFill>
            <a:srgbClr val="34973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 млн </a:t>
            </a:r>
            <a:r>
              <a:rPr lang="ru-RU" dirty="0" err="1" smtClean="0"/>
              <a:t>руб</a:t>
            </a:r>
            <a:endParaRPr lang="ru-RU" dirty="0"/>
          </a:p>
        </p:txBody>
      </p:sp>
      <p:sp>
        <p:nvSpPr>
          <p:cNvPr id="19" name="Содержимое 5"/>
          <p:cNvSpPr>
            <a:spLocks noGrp="1"/>
          </p:cNvSpPr>
          <p:nvPr>
            <p:ph sz="half" idx="14"/>
          </p:nvPr>
        </p:nvSpPr>
        <p:spPr>
          <a:xfrm>
            <a:off x="6633036" y="4791479"/>
            <a:ext cx="2246076" cy="725939"/>
          </a:xfrm>
        </p:spPr>
        <p:txBody>
          <a:bodyPr>
            <a:noAutofit/>
          </a:bodyPr>
          <a:lstStyle/>
          <a:p>
            <a:r>
              <a:rPr lang="ru-RU" u="sng" dirty="0" smtClean="0"/>
              <a:t>10% годовых</a:t>
            </a:r>
          </a:p>
        </p:txBody>
      </p:sp>
    </p:spTree>
    <p:extLst>
      <p:ext uri="{BB962C8B-B14F-4D97-AF65-F5344CB8AC3E}">
        <p14:creationId xmlns:p14="http://schemas.microsoft.com/office/powerpoint/2010/main" val="371449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urok_bank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D0920"/>
      </a:accent2>
      <a:accent3>
        <a:srgbClr val="349737"/>
      </a:accent3>
      <a:accent4>
        <a:srgbClr val="8064A2"/>
      </a:accent4>
      <a:accent5>
        <a:srgbClr val="4BACC6"/>
      </a:accent5>
      <a:accent6>
        <a:srgbClr val="E78E23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9737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>
            <a:solidFill>
              <a:srgbClr val="CD092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7762</TotalTime>
  <Words>1545</Words>
  <Application>Microsoft Office PowerPoint</Application>
  <PresentationFormat>Экран (4:3)</PresentationFormat>
  <Paragraphs>318</Paragraphs>
  <Slides>32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Банки: вклады и кредиты</vt:lpstr>
      <vt:lpstr>Презентация PowerPoint</vt:lpstr>
      <vt:lpstr>Зачем нужны банки?</vt:lpstr>
      <vt:lpstr>Зачем нужны банки?</vt:lpstr>
      <vt:lpstr>С какого возраста можно пользоваться услугами банков?</vt:lpstr>
      <vt:lpstr>С какого возраста можно пользоваться услугами банков?</vt:lpstr>
      <vt:lpstr>Зачем делать вклады?</vt:lpstr>
      <vt:lpstr>Зачем делают вклады: удобство</vt:lpstr>
      <vt:lpstr>Зачем делают вклады: проценты</vt:lpstr>
      <vt:lpstr>Зачем делают вклады: проценты</vt:lpstr>
      <vt:lpstr>Виды вкладов</vt:lpstr>
      <vt:lpstr>Чем рискует вкладчик?</vt:lpstr>
      <vt:lpstr>Чем рискует вкладчик?</vt:lpstr>
      <vt:lpstr>Чем рискует вкладчик?</vt:lpstr>
      <vt:lpstr>ЦЕЛЬ – набрать как можно больше баллов за решение задач с карточек за 10 МИНУТ</vt:lpstr>
      <vt:lpstr>Чем банковские услуги могут быть нам полезны?</vt:lpstr>
      <vt:lpstr>Кредит – это вклад наоборот!</vt:lpstr>
      <vt:lpstr>Что такое ПСК?</vt:lpstr>
      <vt:lpstr>Почему люди берут кредиты?</vt:lpstr>
      <vt:lpstr>Достоинства и недостатки кредитов</vt:lpstr>
      <vt:lpstr>Виды кредитов по целям и наличию залога</vt:lpstr>
      <vt:lpstr>Как заплатить меньше?</vt:lpstr>
      <vt:lpstr>Кредиты типов «Стрекоза» и «Муравей»</vt:lpstr>
      <vt:lpstr>Кредиты типа «Стрекоза»</vt:lpstr>
      <vt:lpstr>Кредиты типа «Муравей»</vt:lpstr>
      <vt:lpstr>Техника безопасности при получении кредита</vt:lpstr>
      <vt:lpstr>Признаки надежного банка для вклада и кредита</vt:lpstr>
      <vt:lpstr>Куда обращаться в сложных ситуациях?</vt:lpstr>
      <vt:lpstr>Полезные ссылки</vt:lpstr>
      <vt:lpstr>ЦЕЛЬ – выполнить индивидуальное задание и заключить соответствующий договор</vt:lpstr>
      <vt:lpstr>Неделя финансовой грамотности пройдет с 14 по 22 марта 2016 года.  Участие в проекте подтвердили более 30 регионов РФ. Ключевыми партнерами мероприятия выступают Министерство образования и науки РФ, Центральный Банк РФ, Роспотребнадзор, AIESEC, НИУ ВШЭ, Финансовый Университет, CYFI. Также среди партнеров Недели более 20 финансовых компаний (банки, страховые, пенсионные фонды).  </vt:lpstr>
      <vt:lpstr>Презентация PowerPoint</vt:lpstr>
    </vt:vector>
  </TitlesOfParts>
  <Company>DD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 К</dc:creator>
  <cp:lastModifiedBy>Янибек</cp:lastModifiedBy>
  <cp:revision>233</cp:revision>
  <cp:lastPrinted>2015-11-06T14:06:06Z</cp:lastPrinted>
  <dcterms:created xsi:type="dcterms:W3CDTF">2015-02-08T20:30:41Z</dcterms:created>
  <dcterms:modified xsi:type="dcterms:W3CDTF">2018-12-25T18:28:18Z</dcterms:modified>
</cp:coreProperties>
</file>