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91" r:id="rId3"/>
    <p:sldId id="297" r:id="rId4"/>
    <p:sldId id="292" r:id="rId5"/>
    <p:sldId id="293" r:id="rId6"/>
    <p:sldId id="298" r:id="rId7"/>
    <p:sldId id="294" r:id="rId8"/>
    <p:sldId id="295" r:id="rId9"/>
    <p:sldId id="299" r:id="rId10"/>
    <p:sldId id="296" r:id="rId11"/>
    <p:sldId id="300" r:id="rId12"/>
    <p:sldId id="303" r:id="rId13"/>
    <p:sldId id="301" r:id="rId14"/>
    <p:sldId id="302" r:id="rId15"/>
    <p:sldId id="304" r:id="rId16"/>
    <p:sldId id="289" r:id="rId17"/>
    <p:sldId id="305" r:id="rId18"/>
    <p:sldId id="306" r:id="rId19"/>
    <p:sldId id="285" r:id="rId20"/>
  </p:sldIdLst>
  <p:sldSz cx="10688638" cy="7562850"/>
  <p:notesSz cx="6858000" cy="9144000"/>
  <p:defaultTextStyle>
    <a:defPPr>
      <a:defRPr lang="ru-RU"/>
    </a:defPPr>
    <a:lvl1pPr marL="0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9B"/>
    <a:srgbClr val="5AB8CB"/>
    <a:srgbClr val="DC7168"/>
    <a:srgbClr val="4CAF90"/>
    <a:srgbClr val="68AF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98" autoAdjust="0"/>
    <p:restoredTop sz="94693" autoAdjust="0"/>
  </p:normalViewPr>
  <p:slideViewPr>
    <p:cSldViewPr snapToGrid="0" snapToObjects="1">
      <p:cViewPr>
        <p:scale>
          <a:sx n="75" d="100"/>
          <a:sy n="75" d="100"/>
        </p:scale>
        <p:origin x="-1110" y="84"/>
      </p:cViewPr>
      <p:guideLst>
        <p:guide orient="horz" pos="2382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FF979-0CF3-4242-B9EA-B62788A904A2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78BE8-457B-BD4D-8056-37BC349AF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0224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A3A10-BA53-A448-A149-C063BFB04D5F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30BBD-B3AD-DA42-B928-D5DC48546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387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49741"/>
          </a:xfrm>
          <a:prstGeom prst="rect">
            <a:avLst/>
          </a:prstGeom>
        </p:spPr>
      </p:pic>
      <p:sp>
        <p:nvSpPr>
          <p:cNvPr id="5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645889" y="2831049"/>
            <a:ext cx="3933545" cy="2484366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8040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65"/>
            <a:ext cx="9619774" cy="87569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2472" y="1991360"/>
            <a:ext cx="6442572" cy="510635"/>
          </a:xfrm>
          <a:prstGeom prst="rect">
            <a:avLst/>
          </a:prstGeom>
        </p:spPr>
        <p:txBody>
          <a:bodyPr lIns="99551" tIns="49775" rIns="99551" bIns="49775"/>
          <a:lstStyle>
            <a:lvl1pPr marL="0" marR="0" indent="0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00909B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 smtClean="0"/>
          </a:p>
          <a:p>
            <a:pPr lvl="0"/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rgbClr val="00909B"/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/>
          </p:nvPr>
        </p:nvSpPr>
        <p:spPr>
          <a:xfrm>
            <a:off x="534433" y="1991360"/>
            <a:ext cx="3021674" cy="4729108"/>
          </a:xfrm>
          <a:prstGeom prst="rect">
            <a:avLst/>
          </a:prstGeom>
        </p:spPr>
        <p:txBody>
          <a:bodyPr lIns="99551" tIns="49775" rIns="99551" bIns="49775"/>
          <a:lstStyle>
            <a:lvl1pPr marL="169863" indent="-169863" algn="l">
              <a:buClr>
                <a:srgbClr val="00909B"/>
              </a:buClr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1" hasCustomPrompt="1"/>
          </p:nvPr>
        </p:nvSpPr>
        <p:spPr>
          <a:xfrm>
            <a:off x="3712472" y="2615722"/>
            <a:ext cx="6441733" cy="4089877"/>
          </a:xfrm>
          <a:prstGeom prst="rect">
            <a:avLst/>
          </a:prstGeom>
        </p:spPr>
        <p:txBody>
          <a:bodyPr lIns="99551" tIns="49775" rIns="99551" bIns="49775"/>
          <a:lstStyle>
            <a:lvl1pPr marL="0" indent="0" algn="l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9345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65"/>
            <a:ext cx="9619774" cy="87569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432" y="2501994"/>
            <a:ext cx="9619774" cy="4225907"/>
          </a:xfrm>
          <a:prstGeom prst="rect">
            <a:avLst/>
          </a:prstGeom>
        </p:spPr>
        <p:txBody>
          <a:bodyPr lIns="99551" tIns="49775" rIns="99551" bIns="49775"/>
          <a:lstStyle>
            <a:lvl1pPr marL="169863" indent="-169863" algn="l">
              <a:buClr>
                <a:srgbClr val="00909B"/>
              </a:buClr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531383" y="1991360"/>
            <a:ext cx="9622823" cy="510635"/>
          </a:xfrm>
          <a:prstGeom prst="rect">
            <a:avLst/>
          </a:prstGeom>
        </p:spPr>
        <p:txBody>
          <a:bodyPr lIns="99551" tIns="49775" rIns="99551" bIns="49775"/>
          <a:lstStyle>
            <a:lvl1pPr marL="0" marR="0" indent="0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solidFill>
                  <a:srgbClr val="00909B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dirty="0" smtClean="0"/>
              <a:t>ЗАГОЛОВОК</a:t>
            </a:r>
          </a:p>
          <a:p>
            <a:pPr lvl="0"/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rgbClr val="00909B"/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2670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65"/>
            <a:ext cx="5650778" cy="87569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432" y="2501994"/>
            <a:ext cx="5650778" cy="4225907"/>
          </a:xfrm>
          <a:prstGeom prst="rect">
            <a:avLst/>
          </a:prstGeom>
        </p:spPr>
        <p:txBody>
          <a:bodyPr lIns="99551" tIns="49775" rIns="99551" bIns="49775"/>
          <a:lstStyle>
            <a:lvl1pPr marL="169863" indent="-169863" algn="l">
              <a:buClr>
                <a:srgbClr val="00909B"/>
              </a:buClr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531383" y="1991360"/>
            <a:ext cx="5652569" cy="510635"/>
          </a:xfrm>
          <a:prstGeom prst="rect">
            <a:avLst/>
          </a:prstGeom>
        </p:spPr>
        <p:txBody>
          <a:bodyPr lIns="99551" tIns="49775" rIns="99551" bIns="49775"/>
          <a:lstStyle>
            <a:lvl1pPr marL="0" marR="0" indent="0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solidFill>
                  <a:srgbClr val="00909B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dirty="0" smtClean="0"/>
              <a:t>ЗАГОЛОВОК</a:t>
            </a:r>
          </a:p>
          <a:p>
            <a:pPr lvl="0"/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rgbClr val="00909B"/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1"/>
          </p:nvPr>
        </p:nvSpPr>
        <p:spPr>
          <a:xfrm>
            <a:off x="6452839" y="1122363"/>
            <a:ext cx="3716685" cy="5619750"/>
          </a:xfrm>
          <a:prstGeom prst="rect">
            <a:avLst/>
          </a:prstGeom>
        </p:spPr>
        <p:txBody>
          <a:bodyPr anchor="ctr"/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8664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49741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091293" y="3150673"/>
            <a:ext cx="6060141" cy="1800468"/>
          </a:xfrm>
          <a:prstGeom prst="rect">
            <a:avLst/>
          </a:prstGeom>
        </p:spPr>
        <p:txBody>
          <a:bodyPr lIns="99551" tIns="49775" rIns="99551" bIns="49775" anchor="t"/>
          <a:lstStyle>
            <a:lvl1pPr algn="l">
              <a:defRPr sz="4000" b="1" cap="all">
                <a:solidFill>
                  <a:srgbClr val="00909B"/>
                </a:solidFill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1811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4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3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49741"/>
          </a:xfrm>
          <a:prstGeom prst="rect">
            <a:avLst/>
          </a:prstGeom>
        </p:spPr>
      </p:pic>
      <p:sp>
        <p:nvSpPr>
          <p:cNvPr id="7" name="Нижний колонтитул 4"/>
          <p:cNvSpPr txBox="1">
            <a:spLocks/>
          </p:cNvSpPr>
          <p:nvPr userDrawn="1"/>
        </p:nvSpPr>
        <p:spPr>
          <a:xfrm>
            <a:off x="516819" y="7009643"/>
            <a:ext cx="3634475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defPPr>
              <a:defRPr lang="ru-RU"/>
            </a:defPPr>
            <a:lvl1pPr marL="0" algn="l" defTabSz="497754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ahoma"/>
                <a:ea typeface="+mn-ea"/>
                <a:cs typeface="+mn-cs"/>
              </a:defRPr>
            </a:lvl1pPr>
            <a:lvl2pPr marL="497754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u="sng" kern="1200" dirty="0" err="1" smtClean="0">
                <a:solidFill>
                  <a:srgbClr val="00909B"/>
                </a:solidFill>
                <a:latin typeface="Tahoma"/>
                <a:ea typeface="+mn-ea"/>
                <a:cs typeface="+mn-cs"/>
              </a:rPr>
              <a:t>вашифинансы.рф</a:t>
            </a:r>
            <a:endParaRPr lang="ru-RU" u="sng" dirty="0">
              <a:solidFill>
                <a:srgbClr val="00909B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rgbClr val="00909B"/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37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7" r:id="rId4"/>
    <p:sldLayoutId id="2147483651" r:id="rId5"/>
    <p:sldLayoutId id="2147483656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97754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Tahoma"/>
          <a:ea typeface="+mj-ea"/>
          <a:cs typeface="+mj-cs"/>
        </a:defRPr>
      </a:lvl1pPr>
    </p:titleStyle>
    <p:bodyStyle>
      <a:lvl1pPr marL="373315" indent="-373315" algn="l" defTabSz="497754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Tahoma"/>
          <a:ea typeface="+mn-ea"/>
          <a:cs typeface="+mn-cs"/>
        </a:defRPr>
      </a:lvl1pPr>
      <a:lvl2pPr marL="808850" indent="-311096" algn="l" defTabSz="497754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Tahoma"/>
          <a:ea typeface="+mn-ea"/>
          <a:cs typeface="+mn-cs"/>
        </a:defRPr>
      </a:lvl2pPr>
      <a:lvl3pPr marL="1244384" indent="-248877" algn="l" defTabSz="49775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Tahoma"/>
          <a:ea typeface="+mn-ea"/>
          <a:cs typeface="+mn-cs"/>
        </a:defRPr>
      </a:lvl3pPr>
      <a:lvl4pPr marL="1742138" indent="-248877" algn="l" defTabSz="497754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Tahoma"/>
          <a:ea typeface="+mn-ea"/>
          <a:cs typeface="+mn-cs"/>
        </a:defRPr>
      </a:lvl4pPr>
      <a:lvl5pPr marL="2239891" indent="-248877" algn="l" defTabSz="497754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Tahoma"/>
          <a:ea typeface="+mn-ea"/>
          <a:cs typeface="+mn-cs"/>
        </a:defRPr>
      </a:lvl5pPr>
      <a:lvl6pPr marL="2737645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37123" y="2764707"/>
            <a:ext cx="4209903" cy="2520971"/>
          </a:xfrm>
        </p:spPr>
        <p:txBody>
          <a:bodyPr/>
          <a:lstStyle/>
          <a:p>
            <a:r>
              <a:rPr lang="ru-RU" dirty="0" smtClean="0"/>
              <a:t>Финансовые мошенничества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512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761962" y="1270002"/>
            <a:ext cx="92790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Оформление кредита на чужое имя — это новый </a:t>
            </a:r>
            <a:r>
              <a:rPr lang="ru-RU" dirty="0" smtClean="0"/>
              <a:t>распространённый </a:t>
            </a:r>
            <a:r>
              <a:rPr lang="ru-RU" dirty="0"/>
              <a:t>вид мошенничества. Преступнику достаточно </a:t>
            </a:r>
            <a:r>
              <a:rPr lang="ru-RU" dirty="0" smtClean="0"/>
              <a:t>знать ваши </a:t>
            </a:r>
            <a:r>
              <a:rPr lang="ru-RU" dirty="0"/>
              <a:t>паспортные данные и создать поддельный документ с </a:t>
            </a:r>
            <a:r>
              <a:rPr lang="ru-RU" dirty="0" smtClean="0"/>
              <a:t>теми же </a:t>
            </a:r>
            <a:r>
              <a:rPr lang="ru-RU" dirty="0"/>
              <a:t>данными и собственной фотографией. После этого он идёт </a:t>
            </a:r>
            <a:r>
              <a:rPr lang="ru-RU" dirty="0" smtClean="0"/>
              <a:t>в </a:t>
            </a:r>
            <a:r>
              <a:rPr lang="ru-RU" dirty="0"/>
              <a:t>отделение банка, оформляет кредит на ваше имя, получает в </a:t>
            </a:r>
            <a:r>
              <a:rPr lang="ru-RU" dirty="0" smtClean="0"/>
              <a:t>кассе </a:t>
            </a:r>
            <a:r>
              <a:rPr lang="ru-RU" dirty="0"/>
              <a:t>деньги и скрывается. А вы через несколько месяцев </a:t>
            </a:r>
            <a:r>
              <a:rPr lang="ru-RU" dirty="0" smtClean="0"/>
              <a:t>получаете звонок </a:t>
            </a:r>
            <a:r>
              <a:rPr lang="ru-RU" dirty="0"/>
              <a:t>из банка с просьбой погасить проценты.</a:t>
            </a:r>
            <a:endParaRPr lang="en-US" dirty="0"/>
          </a:p>
        </p:txBody>
      </p:sp>
      <p:pic>
        <p:nvPicPr>
          <p:cNvPr id="3" name="Picture 2" descr="Снимок экрана 2016-02-26 в 16.53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878" y="3208994"/>
            <a:ext cx="5105066" cy="345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90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58772" y="1388538"/>
            <a:ext cx="96563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Чтобы не оказаться в подобной ситуации, вы можете </a:t>
            </a:r>
            <a:r>
              <a:rPr lang="ru-RU" b="1" dirty="0" smtClean="0"/>
              <a:t>сделать следующее:</a:t>
            </a:r>
          </a:p>
          <a:p>
            <a:endParaRPr lang="ru-RU" b="1" dirty="0"/>
          </a:p>
          <a:p>
            <a:r>
              <a:rPr lang="ru-RU" dirty="0"/>
              <a:t>– Не предоставлять свои паспортные данные </a:t>
            </a:r>
            <a:r>
              <a:rPr lang="ru-RU" dirty="0" smtClean="0"/>
              <a:t>непроверенным организациям</a:t>
            </a:r>
            <a:r>
              <a:rPr lang="ru-RU" dirty="0"/>
              <a:t>, особенно если вас просят переслать их через </a:t>
            </a:r>
            <a:r>
              <a:rPr lang="ru-RU" dirty="0" smtClean="0"/>
              <a:t>Интернет </a:t>
            </a:r>
            <a:r>
              <a:rPr lang="ru-RU" dirty="0"/>
              <a:t>или в </a:t>
            </a:r>
            <a:r>
              <a:rPr lang="ru-RU" dirty="0" err="1"/>
              <a:t>sms</a:t>
            </a:r>
            <a:r>
              <a:rPr lang="ru-RU" dirty="0"/>
              <a:t>/</a:t>
            </a:r>
            <a:r>
              <a:rPr lang="ru-RU" dirty="0" err="1"/>
              <a:t>mms</a:t>
            </a:r>
            <a:r>
              <a:rPr lang="ru-RU" dirty="0"/>
              <a:t> и вы ни разу не имели дела с данной </a:t>
            </a:r>
            <a:r>
              <a:rPr lang="ru-RU" dirty="0" smtClean="0"/>
              <a:t>организацией </a:t>
            </a:r>
            <a:r>
              <a:rPr lang="ru-RU" dirty="0"/>
              <a:t>лично. Одна преступная группа собирала данные, </a:t>
            </a:r>
            <a:r>
              <a:rPr lang="ru-RU" dirty="0" smtClean="0"/>
              <a:t>присылая </a:t>
            </a:r>
            <a:r>
              <a:rPr lang="ru-RU" dirty="0"/>
              <a:t>людям на мобильный телефон </a:t>
            </a:r>
            <a:r>
              <a:rPr lang="ru-RU" dirty="0" err="1"/>
              <a:t>sms</a:t>
            </a:r>
            <a:r>
              <a:rPr lang="ru-RU" dirty="0"/>
              <a:t> о том, что они </a:t>
            </a:r>
            <a:r>
              <a:rPr lang="ru-RU" dirty="0" smtClean="0"/>
              <a:t>выиграли приз </a:t>
            </a:r>
            <a:r>
              <a:rPr lang="ru-RU" dirty="0"/>
              <a:t>в лотерее и для получения необходимо прислать </a:t>
            </a:r>
            <a:r>
              <a:rPr lang="ru-RU" dirty="0" smtClean="0"/>
              <a:t>фотографию </a:t>
            </a:r>
            <a:r>
              <a:rPr lang="ru-RU" dirty="0"/>
              <a:t>своего </a:t>
            </a:r>
            <a:r>
              <a:rPr lang="ru-RU" dirty="0" smtClean="0"/>
              <a:t>паспорта.</a:t>
            </a:r>
            <a:endParaRPr lang="ru-RU" dirty="0"/>
          </a:p>
          <a:p>
            <a:r>
              <a:rPr lang="ru-RU" dirty="0"/>
              <a:t>– Если вы потеряли (или у вас украли) паспорт, заявите об </a:t>
            </a:r>
            <a:r>
              <a:rPr lang="ru-RU" dirty="0" smtClean="0"/>
              <a:t>этом в </a:t>
            </a:r>
            <a:r>
              <a:rPr lang="ru-RU" dirty="0"/>
              <a:t>полицию. Тогда его объявят в розыск и оповестят об этом банки.</a:t>
            </a:r>
          </a:p>
          <a:p>
            <a:r>
              <a:rPr lang="ru-RU" dirty="0"/>
              <a:t>– Если на ваше имя всё-таки взяли кредит мошенники, </a:t>
            </a:r>
            <a:r>
              <a:rPr lang="ru-RU" dirty="0" smtClean="0"/>
              <a:t>первым </a:t>
            </a:r>
            <a:r>
              <a:rPr lang="ru-RU" dirty="0"/>
              <a:t>делом сообщите банку, что вы такого кредита не брали. </a:t>
            </a:r>
            <a:r>
              <a:rPr lang="ru-RU" dirty="0" smtClean="0"/>
              <a:t>Банк может </a:t>
            </a:r>
            <a:r>
              <a:rPr lang="ru-RU" dirty="0"/>
              <a:t>проверить это с помощью графологической </a:t>
            </a:r>
            <a:r>
              <a:rPr lang="ru-RU" dirty="0" smtClean="0"/>
              <a:t>экспертизы </a:t>
            </a:r>
            <a:r>
              <a:rPr lang="bg-BG" dirty="0" smtClean="0"/>
              <a:t>(</a:t>
            </a:r>
            <a:r>
              <a:rPr lang="bg-BG" dirty="0"/>
              <a:t>сверки подписей на контракте и в вашем паспорте) или </a:t>
            </a:r>
            <a:r>
              <a:rPr lang="bg-BG" dirty="0" smtClean="0"/>
              <a:t>посмо</a:t>
            </a:r>
            <a:r>
              <a:rPr lang="ru-RU" dirty="0" err="1" smtClean="0"/>
              <a:t>трев</a:t>
            </a:r>
            <a:r>
              <a:rPr lang="ru-RU" dirty="0" smtClean="0"/>
              <a:t> </a:t>
            </a:r>
            <a:r>
              <a:rPr lang="ru-RU" dirty="0"/>
              <a:t>запись с камер видеонаблюдения, где вместо вас в </a:t>
            </a:r>
            <a:r>
              <a:rPr lang="ru-RU" dirty="0" smtClean="0"/>
              <a:t>отделение приходил </a:t>
            </a:r>
            <a:r>
              <a:rPr lang="ru-RU" dirty="0"/>
              <a:t>другой человек.</a:t>
            </a:r>
          </a:p>
          <a:p>
            <a:r>
              <a:rPr lang="ru-RU" dirty="0"/>
              <a:t>– Если банк продолжает настаивать на том, что кредит </a:t>
            </a:r>
            <a:r>
              <a:rPr lang="ru-RU" dirty="0" smtClean="0"/>
              <a:t>брали именно </a:t>
            </a:r>
            <a:r>
              <a:rPr lang="ru-RU" dirty="0"/>
              <a:t>вы, обратитесь в полицию.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87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Ф</a:t>
            </a:r>
            <a:r>
              <a:rPr lang="ru-RU" dirty="0" err="1" smtClean="0"/>
              <a:t>инансовые</a:t>
            </a:r>
            <a:r>
              <a:rPr lang="ru-RU" dirty="0" smtClean="0"/>
              <a:t> пирамиды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314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2" name="Picture 1" descr="Снимок экрана 2016-02-26 в 16.55.5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" b="-1265"/>
          <a:stretch/>
        </p:blipFill>
        <p:spPr>
          <a:xfrm>
            <a:off x="723900" y="947485"/>
            <a:ext cx="9232900" cy="2781300"/>
          </a:xfrm>
          <a:prstGeom prst="rect">
            <a:avLst/>
          </a:prstGeom>
        </p:spPr>
      </p:pic>
      <p:pic>
        <p:nvPicPr>
          <p:cNvPr id="3" name="Picture 2" descr="Снимок экрана 2016-02-26 в 16.56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52" y="3208869"/>
            <a:ext cx="8763000" cy="1104900"/>
          </a:xfrm>
          <a:prstGeom prst="rect">
            <a:avLst/>
          </a:prstGeom>
        </p:spPr>
      </p:pic>
      <p:pic>
        <p:nvPicPr>
          <p:cNvPr id="4" name="Picture 3" descr="Снимок экрана 2016-02-26 в 16.59.3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153" y="4313769"/>
            <a:ext cx="4203411" cy="278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87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745030" y="1236138"/>
            <a:ext cx="924514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Пирамиды обычно обещают сверхвысокую доходность: 200</a:t>
            </a:r>
            <a:r>
              <a:rPr lang="ru-RU" dirty="0" smtClean="0"/>
              <a:t>—300 </a:t>
            </a:r>
            <a:r>
              <a:rPr lang="ru-RU" dirty="0"/>
              <a:t>%, а иногда и 1000 % в год. Так как поначалу число </a:t>
            </a:r>
            <a:r>
              <a:rPr lang="ru-RU" dirty="0" smtClean="0"/>
              <a:t>вкладчиков всё </a:t>
            </a:r>
            <a:r>
              <a:rPr lang="ru-RU" dirty="0"/>
              <a:t>время растёт, организаторы пирамиды могут какое-то </a:t>
            </a:r>
            <a:r>
              <a:rPr lang="ru-RU" dirty="0" smtClean="0"/>
              <a:t>время поддерживать </a:t>
            </a:r>
            <a:r>
              <a:rPr lang="ru-RU" dirty="0"/>
              <a:t>её платёжеспособность. Например, в первый </a:t>
            </a:r>
            <a:r>
              <a:rPr lang="ru-RU" dirty="0" smtClean="0"/>
              <a:t>месяц бумаги </a:t>
            </a:r>
            <a:r>
              <a:rPr lang="ru-RU" dirty="0"/>
              <a:t>пирамиды купили 1000 человек. За месяц её бумаги </a:t>
            </a:r>
            <a:r>
              <a:rPr lang="ru-RU" dirty="0" smtClean="0"/>
              <a:t>выросли </a:t>
            </a:r>
            <a:r>
              <a:rPr lang="ru-RU" dirty="0"/>
              <a:t>на 50 %. В следующем месяце к пирамиде </a:t>
            </a:r>
            <a:r>
              <a:rPr lang="ru-RU" dirty="0" smtClean="0"/>
              <a:t>присоединились ещё </a:t>
            </a:r>
            <a:r>
              <a:rPr lang="ru-RU" dirty="0"/>
              <a:t>2000 вкладчиков. Даже если все старые 1000 вкладчиков </a:t>
            </a:r>
            <a:r>
              <a:rPr lang="ru-RU" dirty="0" smtClean="0"/>
              <a:t>захотят </a:t>
            </a:r>
            <a:r>
              <a:rPr lang="ru-RU" dirty="0"/>
              <a:t>забрать через месяц свои деньги, у пирамиды будет чем с </a:t>
            </a:r>
            <a:r>
              <a:rPr lang="ru-RU" dirty="0" smtClean="0"/>
              <a:t>ними расплатиться</a:t>
            </a:r>
            <a:r>
              <a:rPr lang="ru-RU" dirty="0"/>
              <a:t>. 2000 новых вкладчиков принесут в казну </a:t>
            </a:r>
            <a:r>
              <a:rPr lang="ru-RU" dirty="0" smtClean="0"/>
              <a:t>пирамиды больше</a:t>
            </a:r>
            <a:r>
              <a:rPr lang="ru-RU" dirty="0"/>
              <a:t>, чем взнос 1000 старых вкладчиков, умноженный на 1,5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Опасность пирамиды заключается в том, что рано или </a:t>
            </a:r>
            <a:r>
              <a:rPr lang="ru-RU" dirty="0" smtClean="0"/>
              <a:t>поздно </a:t>
            </a:r>
            <a:r>
              <a:rPr lang="ru-RU" dirty="0"/>
              <a:t>она рухнет. Слишком много вкладчиков одновременно </a:t>
            </a:r>
            <a:r>
              <a:rPr lang="ru-RU" dirty="0" smtClean="0"/>
              <a:t>захотят продать </a:t>
            </a:r>
            <a:r>
              <a:rPr lang="ru-RU" dirty="0"/>
              <a:t>свои ценные бумаги. Организаторы пирамиды поймут</a:t>
            </a:r>
            <a:r>
              <a:rPr lang="ru-RU" dirty="0" smtClean="0"/>
              <a:t>, что </a:t>
            </a:r>
            <a:r>
              <a:rPr lang="ru-RU" dirty="0"/>
              <a:t>расплатиться со всеми не получится, приостановят выплаты, </a:t>
            </a:r>
            <a:r>
              <a:rPr lang="ru-RU" dirty="0" smtClean="0"/>
              <a:t>а потом </a:t>
            </a:r>
            <a:r>
              <a:rPr lang="ru-RU" dirty="0"/>
              <a:t>скроются с оставшимися деньгами. Конечно, есть шанс, </a:t>
            </a:r>
            <a:r>
              <a:rPr lang="ru-RU" dirty="0" smtClean="0"/>
              <a:t>что вы </a:t>
            </a:r>
            <a:r>
              <a:rPr lang="ru-RU" dirty="0"/>
              <a:t>снимете деньги раньше, чем это произойдёт, и тогда </a:t>
            </a:r>
            <a:r>
              <a:rPr lang="ru-RU" dirty="0" smtClean="0"/>
              <a:t>пирамида приумножит </a:t>
            </a:r>
            <a:r>
              <a:rPr lang="ru-RU" dirty="0"/>
              <a:t>ваши средства. Но вероятность такого исхода </a:t>
            </a:r>
            <a:r>
              <a:rPr lang="ru-RU" dirty="0" smtClean="0"/>
              <a:t>очень низкая</a:t>
            </a:r>
            <a:r>
              <a:rPr lang="ru-RU" dirty="0"/>
              <a:t>. Обычно человек, окрылённый мечтой быстро </a:t>
            </a:r>
            <a:r>
              <a:rPr lang="ru-RU" dirty="0" smtClean="0"/>
              <a:t>разбогатеть</a:t>
            </a:r>
            <a:r>
              <a:rPr lang="ru-RU" dirty="0"/>
              <a:t>, несёт деньги в пирамиду снова и снова и попадает на </a:t>
            </a:r>
            <a:r>
              <a:rPr lang="ru-RU" dirty="0" smtClean="0"/>
              <a:t>крючок</a:t>
            </a:r>
            <a:r>
              <a:rPr lang="ru-RU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87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95827" y="1456267"/>
            <a:ext cx="9092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Как распознать пирамиду? Во-первых, пирамиды </a:t>
            </a:r>
            <a:r>
              <a:rPr lang="ru-RU" dirty="0" smtClean="0"/>
              <a:t>обещают очень </a:t>
            </a:r>
            <a:r>
              <a:rPr lang="ru-RU" dirty="0"/>
              <a:t>высокую доходность — сотни процентов в год. Во-вторых</a:t>
            </a:r>
            <a:r>
              <a:rPr lang="ru-RU" dirty="0" smtClean="0"/>
              <a:t>, создатели </a:t>
            </a:r>
            <a:r>
              <a:rPr lang="ru-RU" dirty="0"/>
              <a:t>пирамиды обычно не могут подробно объяснить</a:t>
            </a:r>
            <a:r>
              <a:rPr lang="ru-RU" dirty="0" smtClean="0"/>
              <a:t>, куда </a:t>
            </a:r>
            <a:r>
              <a:rPr lang="ru-RU" dirty="0"/>
              <a:t>идут деньги вкладчиков и откуда их организация </a:t>
            </a:r>
            <a:r>
              <a:rPr lang="ru-RU" dirty="0" smtClean="0"/>
              <a:t>получает доходы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4" name="Picture 3" descr="Снимок экрана 2016-02-26 в 17.03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067" y="3414589"/>
            <a:ext cx="8064533" cy="225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61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К</a:t>
            </a:r>
            <a:r>
              <a:rPr lang="ru-RU" sz="3200" dirty="0" smtClean="0"/>
              <a:t>уда заявить о случае финансового мошенничества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7425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032881" y="1727200"/>
            <a:ext cx="870330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/>
              <a:t>Вы </a:t>
            </a:r>
            <a:r>
              <a:rPr lang="ru-RU" sz="2800" b="1" dirty="0" smtClean="0"/>
              <a:t>можете:</a:t>
            </a:r>
          </a:p>
          <a:p>
            <a:pPr algn="just"/>
            <a:endParaRPr lang="ru-RU" sz="2800" b="1" dirty="0" smtClean="0"/>
          </a:p>
          <a:p>
            <a:pPr marL="342900" indent="-342900" algn="just">
              <a:buFont typeface="Arial"/>
              <a:buChar char="•"/>
            </a:pPr>
            <a:r>
              <a:rPr lang="ru-RU" sz="2800" dirty="0" smtClean="0"/>
              <a:t>сообщить о </a:t>
            </a:r>
            <a:r>
              <a:rPr lang="ru-RU" sz="2800" dirty="0"/>
              <a:t>подозрительном </a:t>
            </a:r>
            <a:r>
              <a:rPr lang="ru-RU" sz="2800" dirty="0" smtClean="0"/>
              <a:t>поведении финансовой </a:t>
            </a:r>
            <a:r>
              <a:rPr lang="ru-RU" sz="2800" dirty="0"/>
              <a:t>организации в местное отделение полиции </a:t>
            </a:r>
            <a:endParaRPr lang="ru-RU" sz="2800" dirty="0" smtClean="0"/>
          </a:p>
          <a:p>
            <a:pPr marL="342900" indent="-342900" algn="just">
              <a:buFont typeface="Arial"/>
              <a:buChar char="•"/>
            </a:pPr>
            <a:endParaRPr lang="ru-RU" sz="2800" dirty="0"/>
          </a:p>
          <a:p>
            <a:pPr marL="342900" indent="-342900" algn="just">
              <a:buFont typeface="Arial"/>
              <a:buChar char="•"/>
            </a:pPr>
            <a:endParaRPr lang="ru-RU" sz="2800" dirty="0" smtClean="0"/>
          </a:p>
          <a:p>
            <a:pPr marL="342900" indent="-342900" algn="just">
              <a:buFont typeface="Arial"/>
              <a:buChar char="•"/>
            </a:pPr>
            <a:r>
              <a:rPr lang="ru-RU" sz="2800" dirty="0" smtClean="0"/>
              <a:t>оставить </a:t>
            </a:r>
            <a:r>
              <a:rPr lang="ru-RU" sz="2800" dirty="0"/>
              <a:t>заявку на Правоохранительном портале МВД РФ (www.112</a:t>
            </a:r>
            <a:r>
              <a:rPr lang="ru-RU" sz="2800" dirty="0" smtClean="0"/>
              <a:t>.</a:t>
            </a:r>
            <a:r>
              <a:rPr lang="nb-NO" sz="2800" dirty="0" smtClean="0"/>
              <a:t>ru</a:t>
            </a:r>
            <a:r>
              <a:rPr lang="nb-NO" sz="2800" dirty="0"/>
              <a:t>) </a:t>
            </a:r>
            <a:r>
              <a:rPr lang="nb-NO" sz="2800" dirty="0" err="1"/>
              <a:t>в</a:t>
            </a:r>
            <a:r>
              <a:rPr lang="nb-NO" sz="2800" dirty="0"/>
              <a:t> </a:t>
            </a:r>
            <a:r>
              <a:rPr lang="nb-NO" sz="2800" dirty="0" err="1"/>
              <a:t>разделе</a:t>
            </a:r>
            <a:r>
              <a:rPr lang="nb-NO" sz="2800" dirty="0"/>
              <a:t> «</a:t>
            </a:r>
            <a:r>
              <a:rPr lang="nb-NO" sz="2800" dirty="0" err="1"/>
              <a:t>Срочная</a:t>
            </a:r>
            <a:r>
              <a:rPr lang="nb-NO" sz="2800" dirty="0"/>
              <a:t> </a:t>
            </a:r>
            <a:r>
              <a:rPr lang="nb-NO" sz="2800" dirty="0" err="1"/>
              <a:t>связь</a:t>
            </a:r>
            <a:r>
              <a:rPr lang="nb-NO" sz="2800" dirty="0"/>
              <a:t>» — «</a:t>
            </a:r>
            <a:r>
              <a:rPr lang="nb-NO" sz="2800" dirty="0" err="1"/>
              <a:t>Приём</a:t>
            </a:r>
            <a:r>
              <a:rPr lang="nb-NO" sz="2800" dirty="0"/>
              <a:t> </a:t>
            </a:r>
            <a:r>
              <a:rPr lang="nb-NO" sz="2800" dirty="0" err="1"/>
              <a:t>обращений</a:t>
            </a:r>
            <a:r>
              <a:rPr lang="nb-NO" sz="2800" dirty="0"/>
              <a:t>» </a:t>
            </a:r>
            <a:r>
              <a:rPr lang="nb-NO" sz="2800" dirty="0" err="1"/>
              <a:t>или</a:t>
            </a:r>
            <a:r>
              <a:rPr lang="nb-NO" sz="2800" dirty="0"/>
              <a:t> </a:t>
            </a:r>
            <a:r>
              <a:rPr lang="nb-NO" sz="2800" dirty="0" err="1"/>
              <a:t>на</a:t>
            </a:r>
            <a:r>
              <a:rPr lang="nb-NO" sz="2800" dirty="0"/>
              <a:t> </a:t>
            </a:r>
            <a:r>
              <a:rPr lang="nb-NO" sz="2800" dirty="0" err="1" smtClean="0"/>
              <a:t>сай</a:t>
            </a:r>
            <a:r>
              <a:rPr lang="sk-SK" sz="2800" dirty="0" smtClean="0"/>
              <a:t>те </a:t>
            </a:r>
            <a:r>
              <a:rPr lang="sk-SK" sz="2800" dirty="0"/>
              <a:t>Роспотребнадзора (rospotrebnadzor.ru/virtual/feedback/).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4605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Без имени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6" y="3390902"/>
            <a:ext cx="4581296" cy="387798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20522" y="3390901"/>
            <a:ext cx="58039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cap="all" dirty="0" smtClean="0">
                <a:solidFill>
                  <a:srgbClr val="00909B"/>
                </a:solidFill>
                <a:latin typeface="Cambria" pitchFamily="18" charset="0"/>
                <a:ea typeface="+mj-ea"/>
                <a:cs typeface="+mj-cs"/>
              </a:rPr>
              <a:t>Ключевые Мероприятия Недели:</a:t>
            </a:r>
          </a:p>
          <a:p>
            <a:pPr>
              <a:buFont typeface="Arial" pitchFamily="34" charset="0"/>
              <a:buChar char="•"/>
            </a:pPr>
            <a:r>
              <a:rPr lang="ru-RU" sz="1600" cap="all" dirty="0" smtClean="0">
                <a:solidFill>
                  <a:srgbClr val="00909B"/>
                </a:solidFill>
                <a:latin typeface="Cambria" pitchFamily="18" charset="0"/>
                <a:ea typeface="+mj-ea"/>
                <a:cs typeface="+mj-cs"/>
              </a:rPr>
              <a:t>Всероссийское тестирование по финансовой грамотности</a:t>
            </a:r>
          </a:p>
          <a:p>
            <a:pPr>
              <a:buFont typeface="Arial" pitchFamily="34" charset="0"/>
              <a:buChar char="•"/>
            </a:pPr>
            <a:r>
              <a:rPr lang="ru-RU" sz="1600" cap="all" dirty="0" smtClean="0">
                <a:solidFill>
                  <a:srgbClr val="00909B"/>
                </a:solidFill>
                <a:latin typeface="Cambria" pitchFamily="18" charset="0"/>
                <a:ea typeface="+mj-ea"/>
                <a:cs typeface="+mj-cs"/>
              </a:rPr>
              <a:t>Лекции по финансовой грамотности в школах и вузах</a:t>
            </a:r>
          </a:p>
          <a:p>
            <a:pPr>
              <a:buFont typeface="Arial" pitchFamily="34" charset="0"/>
              <a:buChar char="•"/>
            </a:pPr>
            <a:r>
              <a:rPr lang="ru-RU" sz="1600" cap="all" dirty="0" smtClean="0">
                <a:solidFill>
                  <a:srgbClr val="00909B"/>
                </a:solidFill>
                <a:latin typeface="Cambria" pitchFamily="18" charset="0"/>
                <a:ea typeface="+mj-ea"/>
                <a:cs typeface="+mj-cs"/>
              </a:rPr>
              <a:t>Просветительские экскурсии в банки, музей Денег, музей </a:t>
            </a:r>
            <a:r>
              <a:rPr lang="ru-RU" sz="1600" cap="all" dirty="0" err="1" smtClean="0">
                <a:solidFill>
                  <a:srgbClr val="00909B"/>
                </a:solidFill>
                <a:latin typeface="Cambria" pitchFamily="18" charset="0"/>
                <a:ea typeface="+mj-ea"/>
                <a:cs typeface="+mj-cs"/>
              </a:rPr>
              <a:t>Игносстрах</a:t>
            </a:r>
            <a:endParaRPr lang="ru-RU" sz="1600" cap="all" dirty="0" smtClean="0">
              <a:solidFill>
                <a:srgbClr val="00909B"/>
              </a:solidFill>
              <a:latin typeface="Cambria" pitchFamily="18" charset="0"/>
              <a:ea typeface="+mj-ea"/>
              <a:cs typeface="+mj-cs"/>
            </a:endParaRPr>
          </a:p>
          <a:p>
            <a:pPr>
              <a:buFont typeface="Arial" pitchFamily="34" charset="0"/>
              <a:buChar char="•"/>
            </a:pPr>
            <a:r>
              <a:rPr lang="ru-RU" sz="1600" cap="all" dirty="0" smtClean="0">
                <a:solidFill>
                  <a:srgbClr val="00909B"/>
                </a:solidFill>
                <a:latin typeface="Cambria" pitchFamily="18" charset="0"/>
                <a:ea typeface="+mj-ea"/>
                <a:cs typeface="+mj-cs"/>
              </a:rPr>
              <a:t>Международные разговоры на тему финансовой грамотности</a:t>
            </a:r>
          </a:p>
          <a:p>
            <a:pPr>
              <a:buFont typeface="Arial" pitchFamily="34" charset="0"/>
              <a:buChar char="•"/>
            </a:pPr>
            <a:r>
              <a:rPr lang="ru-RU" sz="1600" cap="all" dirty="0" smtClean="0">
                <a:solidFill>
                  <a:srgbClr val="00909B"/>
                </a:solidFill>
                <a:latin typeface="Cambria" pitchFamily="18" charset="0"/>
                <a:ea typeface="+mj-ea"/>
                <a:cs typeface="+mj-cs"/>
              </a:rPr>
              <a:t>Конкурсы эссе и творческих работ школьников и студентов</a:t>
            </a:r>
          </a:p>
          <a:p>
            <a:endParaRPr lang="ru-RU" sz="1200" dirty="0"/>
          </a:p>
        </p:txBody>
      </p:sp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213622" y="1799680"/>
            <a:ext cx="6961878" cy="1816612"/>
          </a:xfrm>
        </p:spPr>
        <p:txBody>
          <a:bodyPr/>
          <a:lstStyle/>
          <a:p>
            <a:r>
              <a:rPr lang="ru-RU" sz="1400" dirty="0" smtClean="0">
                <a:solidFill>
                  <a:srgbClr val="00909B"/>
                </a:solidFill>
                <a:latin typeface="Cambria" pitchFamily="18" charset="0"/>
              </a:rPr>
              <a:t>Неделя финансовой грамотности пройдет с 14 по 22 марта 2016 года.</a:t>
            </a:r>
            <a:br>
              <a:rPr lang="ru-RU" sz="1400" dirty="0" smtClean="0">
                <a:solidFill>
                  <a:srgbClr val="00909B"/>
                </a:solidFill>
                <a:latin typeface="Cambria" pitchFamily="18" charset="0"/>
              </a:rPr>
            </a:br>
            <a:r>
              <a:rPr lang="ru-RU" sz="1400" dirty="0" smtClean="0">
                <a:solidFill>
                  <a:srgbClr val="00909B"/>
                </a:solidFill>
                <a:latin typeface="Cambria" pitchFamily="18" charset="0"/>
              </a:rPr>
              <a:t/>
            </a:r>
            <a:br>
              <a:rPr lang="ru-RU" sz="1400" dirty="0" smtClean="0">
                <a:solidFill>
                  <a:srgbClr val="00909B"/>
                </a:solidFill>
                <a:latin typeface="Cambria" pitchFamily="18" charset="0"/>
              </a:rPr>
            </a:br>
            <a:r>
              <a:rPr lang="ru-RU" sz="1400" b="0" dirty="0" smtClean="0">
                <a:solidFill>
                  <a:srgbClr val="00909B"/>
                </a:solidFill>
                <a:latin typeface="Cambria" pitchFamily="18" charset="0"/>
              </a:rPr>
              <a:t>Участие в проекте подтвердили более 30 регионов РФ.</a:t>
            </a:r>
            <a:br>
              <a:rPr lang="ru-RU" sz="1400" b="0" dirty="0" smtClean="0">
                <a:solidFill>
                  <a:srgbClr val="00909B"/>
                </a:solidFill>
                <a:latin typeface="Cambria" pitchFamily="18" charset="0"/>
              </a:rPr>
            </a:br>
            <a:r>
              <a:rPr lang="ru-RU" sz="1400" b="0" dirty="0" smtClean="0">
                <a:solidFill>
                  <a:srgbClr val="00909B"/>
                </a:solidFill>
                <a:latin typeface="Cambria" pitchFamily="18" charset="0"/>
              </a:rPr>
              <a:t>Ключевыми партнерами мероприятия выступают Министерство образования и науки РФ, Центральный Банк РФ, </a:t>
            </a:r>
            <a:r>
              <a:rPr lang="ru-RU" sz="1400" b="0" dirty="0" err="1" smtClean="0">
                <a:solidFill>
                  <a:srgbClr val="00909B"/>
                </a:solidFill>
                <a:latin typeface="Cambria" pitchFamily="18" charset="0"/>
              </a:rPr>
              <a:t>Роспотребнадзор</a:t>
            </a:r>
            <a:r>
              <a:rPr lang="ru-RU" sz="1400" b="0" dirty="0" smtClean="0">
                <a:solidFill>
                  <a:srgbClr val="00909B"/>
                </a:solidFill>
                <a:latin typeface="Cambria" pitchFamily="18" charset="0"/>
              </a:rPr>
              <a:t>, AIESEC, НИУ ВШЭ, Финансовый Университет, CYFI.</a:t>
            </a:r>
            <a:r>
              <a:rPr lang="ru-RU" sz="1400" dirty="0" smtClean="0">
                <a:solidFill>
                  <a:srgbClr val="00909B"/>
                </a:solidFill>
                <a:latin typeface="Cambria" pitchFamily="18" charset="0"/>
              </a:rPr>
              <a:t/>
            </a:r>
            <a:br>
              <a:rPr lang="ru-RU" sz="1400" dirty="0" smtClean="0">
                <a:solidFill>
                  <a:srgbClr val="00909B"/>
                </a:solidFill>
                <a:latin typeface="Cambria" pitchFamily="18" charset="0"/>
              </a:rPr>
            </a:br>
            <a:r>
              <a:rPr lang="ru-RU" sz="1400" b="0" dirty="0" smtClean="0">
                <a:solidFill>
                  <a:srgbClr val="00909B"/>
                </a:solidFill>
                <a:latin typeface="Cambria" pitchFamily="18" charset="0"/>
              </a:rPr>
              <a:t>Также среди партнеров Недели более 20 финансовых компаний (банки, страховые, пенсионные фонды).</a:t>
            </a:r>
            <a:r>
              <a:rPr lang="ru-RU" sz="1400" dirty="0" smtClean="0">
                <a:solidFill>
                  <a:srgbClr val="00909B"/>
                </a:solidFill>
                <a:latin typeface="+mn-lt"/>
              </a:rPr>
              <a:t/>
            </a:r>
            <a:br>
              <a:rPr lang="ru-RU" sz="1400" dirty="0" smtClean="0">
                <a:solidFill>
                  <a:srgbClr val="00909B"/>
                </a:solidFill>
                <a:latin typeface="+mn-lt"/>
              </a:rPr>
            </a:br>
            <a:r>
              <a:rPr lang="ru-RU" sz="1400" dirty="0" smtClean="0">
                <a:solidFill>
                  <a:srgbClr val="00909B"/>
                </a:solidFill>
                <a:latin typeface="+mn-lt"/>
              </a:rPr>
              <a:t/>
            </a:r>
            <a:br>
              <a:rPr lang="ru-RU" sz="1400" dirty="0" smtClean="0">
                <a:solidFill>
                  <a:srgbClr val="00909B"/>
                </a:solidFill>
                <a:latin typeface="+mn-lt"/>
              </a:rPr>
            </a:br>
            <a:endParaRPr lang="ru-RU" sz="1400" dirty="0">
              <a:solidFill>
                <a:srgbClr val="00909B"/>
              </a:solidFill>
              <a:latin typeface="+mn-lt"/>
            </a:endParaRPr>
          </a:p>
        </p:txBody>
      </p:sp>
      <p:sp>
        <p:nvSpPr>
          <p:cNvPr id="8" name="Название 1"/>
          <p:cNvSpPr txBox="1">
            <a:spLocks/>
          </p:cNvSpPr>
          <p:nvPr/>
        </p:nvSpPr>
        <p:spPr>
          <a:xfrm>
            <a:off x="213622" y="959667"/>
            <a:ext cx="9857478" cy="682868"/>
          </a:xfrm>
          <a:prstGeom prst="rect">
            <a:avLst/>
          </a:prstGeom>
        </p:spPr>
        <p:txBody>
          <a:bodyPr lIns="99551" tIns="49775" rIns="99551" bIns="49775" anchor="t"/>
          <a:lstStyle/>
          <a:p>
            <a:pPr marL="0" marR="0" lvl="0" indent="0" defTabSz="4977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909B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Всероссийская неделя финансовой грамотности </a:t>
            </a:r>
          </a:p>
          <a:p>
            <a:pPr marL="0" marR="0" lvl="0" indent="0" defTabSz="4977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909B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для детей и молодежи 2016</a:t>
            </a:r>
            <a: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909B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/>
            </a:r>
            <a:b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909B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</a:br>
            <a:endParaRPr kumimoji="0" lang="ru-RU" sz="4000" b="1" i="0" u="none" strike="noStrike" kern="1200" cap="all" spc="0" normalizeH="0" baseline="0" noProof="0" dirty="0">
              <a:ln>
                <a:noFill/>
              </a:ln>
              <a:solidFill>
                <a:srgbClr val="00909B"/>
              </a:solidFill>
              <a:effectLst/>
              <a:uLnTx/>
              <a:uFillTx/>
              <a:latin typeface="Tahoma"/>
              <a:ea typeface="+mj-ea"/>
              <a:cs typeface="+mj-cs"/>
            </a:endParaRPr>
          </a:p>
        </p:txBody>
      </p:sp>
      <p:pic>
        <p:nvPicPr>
          <p:cNvPr id="13" name="Рисунок 12" descr="лог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499" y="1044332"/>
            <a:ext cx="2302669" cy="21756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3622" y="3729456"/>
            <a:ext cx="422682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ambria" pitchFamily="18" charset="0"/>
              </a:rPr>
              <a:t>Цель Недели:</a:t>
            </a:r>
          </a:p>
          <a:p>
            <a:r>
              <a:rPr lang="ru-RU" sz="1400" b="1" dirty="0" smtClean="0">
                <a:latin typeface="Cambria" pitchFamily="18" charset="0"/>
              </a:rPr>
              <a:t>Знакомство молодых россиян с основами финансовой грамотности и </a:t>
            </a:r>
          </a:p>
          <a:p>
            <a:r>
              <a:rPr lang="ru-RU" sz="1400" b="1" dirty="0" smtClean="0">
                <a:latin typeface="Cambria" pitchFamily="18" charset="0"/>
              </a:rPr>
              <a:t>защиты прав потребителей финансовых услуг. </a:t>
            </a:r>
          </a:p>
          <a:p>
            <a:endParaRPr lang="ru-RU" sz="1400" b="1" dirty="0" smtClean="0">
              <a:latin typeface="Cambria" pitchFamily="18" charset="0"/>
            </a:endParaRPr>
          </a:p>
          <a:p>
            <a:r>
              <a:rPr lang="ru-RU" sz="1400" b="1" dirty="0" smtClean="0">
                <a:latin typeface="Cambria" pitchFamily="18" charset="0"/>
              </a:rPr>
              <a:t>Задачи Недели: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Cambria" pitchFamily="18" charset="0"/>
              </a:rPr>
              <a:t>Предоставление детям и молодежи доступа к возможностям получения знаний по финансовой грамотности и защите прав потребителей.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Cambria" pitchFamily="18" charset="0"/>
              </a:rPr>
              <a:t>Информирование широких слоев населения о важности финансового </a:t>
            </a:r>
          </a:p>
          <a:p>
            <a:r>
              <a:rPr lang="ru-RU" sz="1400" dirty="0" smtClean="0">
                <a:latin typeface="Cambria" pitchFamily="18" charset="0"/>
              </a:rPr>
              <a:t>образования детей и молодёжи.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Cambria" pitchFamily="18" charset="0"/>
              </a:rPr>
              <a:t>Формирование у родителей интереса к обучению своих детей основам финансовой грамотности.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5878" y="6515238"/>
            <a:ext cx="53952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909B"/>
                </a:solidFill>
                <a:latin typeface="Cambria" pitchFamily="18" charset="0"/>
              </a:rPr>
              <a:t>Целевая аудитория Недели финансовой Грамотности:</a:t>
            </a:r>
          </a:p>
          <a:p>
            <a:r>
              <a:rPr lang="ru-RU" sz="1600" dirty="0" smtClean="0">
                <a:solidFill>
                  <a:srgbClr val="00909B"/>
                </a:solidFill>
                <a:latin typeface="Cambria" pitchFamily="18" charset="0"/>
              </a:rPr>
              <a:t>дети и молодёжь в возрасте от 10 до 22 лет.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648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592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2" name="Picture 1" descr="Снимок экрана 2016-02-26 в 16.31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622" y="1040615"/>
            <a:ext cx="7644978" cy="63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8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2336684" y="3692529"/>
            <a:ext cx="7094715" cy="1800468"/>
          </a:xfrm>
        </p:spPr>
        <p:txBody>
          <a:bodyPr/>
          <a:lstStyle/>
          <a:p>
            <a:r>
              <a:rPr lang="ru-RU" dirty="0" smtClean="0"/>
              <a:t>фальшивомонетчики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561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77299" y="1744133"/>
            <a:ext cx="914354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Самый простой и распространённый вид финансового </a:t>
            </a:r>
            <a:r>
              <a:rPr lang="ru-RU" dirty="0" smtClean="0"/>
              <a:t>мошенничества </a:t>
            </a:r>
            <a:r>
              <a:rPr lang="ru-RU" dirty="0"/>
              <a:t>— подделка купюр. Расцвет этого вида </a:t>
            </a:r>
            <a:r>
              <a:rPr lang="ru-RU" dirty="0" smtClean="0"/>
              <a:t>мошенничества </a:t>
            </a:r>
            <a:r>
              <a:rPr lang="ru-RU" dirty="0"/>
              <a:t>пришёлся на 1990-е гг., когда многие сделки (в том числе </a:t>
            </a:r>
            <a:r>
              <a:rPr lang="ru-RU" dirty="0" smtClean="0"/>
              <a:t>и по </a:t>
            </a:r>
            <a:r>
              <a:rPr lang="ru-RU" dirty="0"/>
              <a:t>обмену валюты) проводились нелегально, «с рук». Но и </a:t>
            </a:r>
            <a:r>
              <a:rPr lang="ru-RU" dirty="0" smtClean="0"/>
              <a:t>сегодня </a:t>
            </a:r>
            <a:r>
              <a:rPr lang="ru-RU" dirty="0"/>
              <a:t>риск встречи с фальшивомонетчиками существует, например </a:t>
            </a:r>
            <a:r>
              <a:rPr lang="ru-RU" dirty="0" smtClean="0"/>
              <a:t>в пунктах </a:t>
            </a:r>
            <a:r>
              <a:rPr lang="ru-RU" dirty="0"/>
              <a:t>обмена валюты. Они работают по одной из двух схем:</a:t>
            </a:r>
          </a:p>
          <a:p>
            <a:pPr algn="just"/>
            <a:r>
              <a:rPr lang="ru-RU" dirty="0"/>
              <a:t>• Вы приносите в пункт обмена настоящие деньги, и вам </a:t>
            </a:r>
            <a:r>
              <a:rPr lang="ru-RU" dirty="0" smtClean="0"/>
              <a:t>меняют </a:t>
            </a:r>
            <a:r>
              <a:rPr lang="ru-RU" dirty="0"/>
              <a:t>их на фальшивые.</a:t>
            </a:r>
          </a:p>
          <a:p>
            <a:pPr algn="just"/>
            <a:r>
              <a:rPr lang="ru-RU" dirty="0"/>
              <a:t>• Вы приносите в пункт обмена настоящие деньги. Вас </a:t>
            </a:r>
            <a:r>
              <a:rPr lang="ru-RU" dirty="0" smtClean="0"/>
              <a:t>просят положить </a:t>
            </a:r>
            <a:r>
              <a:rPr lang="ru-RU" dirty="0"/>
              <a:t>их в лоток для совершения обмена. </a:t>
            </a:r>
            <a:r>
              <a:rPr lang="ru-RU" dirty="0" smtClean="0"/>
              <a:t>Сотрудник обменного </a:t>
            </a:r>
            <a:r>
              <a:rPr lang="ru-RU" dirty="0"/>
              <a:t>пункта (которого обычно не видно за </a:t>
            </a:r>
            <a:r>
              <a:rPr lang="ru-RU" dirty="0" smtClean="0"/>
              <a:t>маленьким </a:t>
            </a:r>
            <a:r>
              <a:rPr lang="ru-RU" dirty="0"/>
              <a:t>окошком) что-то делает с вашими деньгами, </a:t>
            </a:r>
            <a:r>
              <a:rPr lang="ru-RU" dirty="0" smtClean="0"/>
              <a:t>возвращает </a:t>
            </a:r>
            <a:r>
              <a:rPr lang="ru-RU" dirty="0"/>
              <a:t>их вам обратно через лоток и говорит, что не может </a:t>
            </a:r>
            <a:r>
              <a:rPr lang="ru-RU" dirty="0" smtClean="0"/>
              <a:t>произвести </a:t>
            </a:r>
            <a:r>
              <a:rPr lang="ru-RU" dirty="0"/>
              <a:t>сделку, так как ваши деньги фальшивые. На </a:t>
            </a:r>
            <a:r>
              <a:rPr lang="ru-RU" dirty="0" smtClean="0"/>
              <a:t>самом деле </a:t>
            </a:r>
            <a:r>
              <a:rPr lang="ru-RU" dirty="0"/>
              <a:t>ваши деньги были настоящие, но, когда они попали </a:t>
            </a:r>
            <a:r>
              <a:rPr lang="ru-RU" dirty="0" smtClean="0"/>
              <a:t>в руки </a:t>
            </a:r>
            <a:r>
              <a:rPr lang="ru-RU" dirty="0"/>
              <a:t>сотруднику обменного пункта, он заменил их на </a:t>
            </a:r>
            <a:r>
              <a:rPr lang="ru-RU" dirty="0" smtClean="0"/>
              <a:t>под</a:t>
            </a:r>
            <a:r>
              <a:rPr lang="en-US" dirty="0" err="1" smtClean="0"/>
              <a:t>делку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690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09570" y="1168414"/>
            <a:ext cx="9431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Доказать свою правоту в этом случае будет очень сложно.</a:t>
            </a:r>
          </a:p>
          <a:p>
            <a:pPr algn="just"/>
            <a:r>
              <a:rPr lang="ru-RU" dirty="0"/>
              <a:t>Если такое произойдёт с вами или вашими близкими, вы, </a:t>
            </a:r>
            <a:r>
              <a:rPr lang="ru-RU" dirty="0" smtClean="0"/>
              <a:t>конечно же, должны сразу обратиться в полицию. Но, к сожалению, фальшивомонетчики </a:t>
            </a:r>
            <a:r>
              <a:rPr lang="ru-RU" dirty="0"/>
              <a:t>сегодня стали очень осторожными и </a:t>
            </a:r>
            <a:r>
              <a:rPr lang="ru-RU" dirty="0" smtClean="0"/>
              <a:t>обыски </a:t>
            </a:r>
            <a:r>
              <a:rPr lang="ru-RU" dirty="0"/>
              <a:t>в таких обменных пунктах зачастую ничего не дают. </a:t>
            </a:r>
            <a:r>
              <a:rPr lang="ru-RU" dirty="0" smtClean="0"/>
              <a:t>Поэтому лучше </a:t>
            </a:r>
            <a:r>
              <a:rPr lang="ru-RU" dirty="0"/>
              <a:t>вообще не допускать попадания в такую ситуацию. </a:t>
            </a:r>
            <a:r>
              <a:rPr lang="ru-RU" dirty="0" smtClean="0"/>
              <a:t>Ста</a:t>
            </a:r>
            <a:r>
              <a:rPr lang="uk-UA" dirty="0" smtClean="0"/>
              <a:t>райтесь </a:t>
            </a:r>
            <a:r>
              <a:rPr lang="uk-UA" dirty="0"/>
              <a:t>не покупать и не продавать валюту в ларьках-</a:t>
            </a:r>
            <a:r>
              <a:rPr lang="uk-UA" dirty="0" smtClean="0"/>
              <a:t>обменни</a:t>
            </a:r>
            <a:r>
              <a:rPr lang="ru-RU" dirty="0" err="1" smtClean="0"/>
              <a:t>ках</a:t>
            </a:r>
            <a:r>
              <a:rPr lang="ru-RU" dirty="0"/>
              <a:t>. Обратитесь в ближайшее отделение банка, где на </a:t>
            </a:r>
            <a:r>
              <a:rPr lang="ru-RU" dirty="0" smtClean="0"/>
              <a:t>купленную </a:t>
            </a:r>
            <a:r>
              <a:rPr lang="ru-RU" dirty="0"/>
              <a:t>валюту вам выдадут чек. Если по какой-то причине вы </a:t>
            </a:r>
            <a:r>
              <a:rPr lang="ru-RU" dirty="0" smtClean="0"/>
              <a:t>не </a:t>
            </a:r>
            <a:r>
              <a:rPr lang="uk-UA" dirty="0" smtClean="0"/>
              <a:t>можете </a:t>
            </a:r>
            <a:r>
              <a:rPr lang="uk-UA" dirty="0"/>
              <a:t>поменять деньги в банке, попробуйте узнать о </a:t>
            </a:r>
            <a:r>
              <a:rPr lang="uk-UA" dirty="0" smtClean="0"/>
              <a:t>конкрет</a:t>
            </a:r>
            <a:r>
              <a:rPr lang="ru-RU" dirty="0" smtClean="0"/>
              <a:t>ном </a:t>
            </a:r>
            <a:r>
              <a:rPr lang="ru-RU" dirty="0"/>
              <a:t>ларьке-</a:t>
            </a:r>
            <a:r>
              <a:rPr lang="ru-RU" dirty="0" err="1"/>
              <a:t>обменнике</a:t>
            </a:r>
            <a:r>
              <a:rPr lang="ru-RU" dirty="0"/>
              <a:t> в Интернете, введя в поисковике его </a:t>
            </a:r>
            <a:r>
              <a:rPr lang="ru-RU" dirty="0" smtClean="0"/>
              <a:t>физический </a:t>
            </a:r>
            <a:r>
              <a:rPr lang="ru-RU" dirty="0"/>
              <a:t>адрес. Если обменный пункт был когда-то уличён </a:t>
            </a:r>
            <a:r>
              <a:rPr lang="ru-RU" dirty="0" smtClean="0"/>
              <a:t>клиентами </a:t>
            </a:r>
            <a:r>
              <a:rPr lang="ru-RU" dirty="0"/>
              <a:t>в мошенничестве, информация об этом, скорее всего</a:t>
            </a:r>
            <a:r>
              <a:rPr lang="ru-RU" dirty="0" smtClean="0"/>
              <a:t>, появится </a:t>
            </a:r>
            <a:r>
              <a:rPr lang="ru-RU" dirty="0"/>
              <a:t>на форумах и в блогах.</a:t>
            </a:r>
            <a:endParaRPr lang="en-US" dirty="0"/>
          </a:p>
        </p:txBody>
      </p:sp>
      <p:pic>
        <p:nvPicPr>
          <p:cNvPr id="3" name="Picture 2" descr="Снимок экрана 2016-02-26 в 16.38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34" y="4646289"/>
            <a:ext cx="3517901" cy="234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90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2854238" y="3489339"/>
            <a:ext cx="6060141" cy="1800468"/>
          </a:xfrm>
        </p:spPr>
        <p:txBody>
          <a:bodyPr/>
          <a:lstStyle/>
          <a:p>
            <a:r>
              <a:rPr lang="en-US" dirty="0" err="1" smtClean="0"/>
              <a:t>Ф</a:t>
            </a:r>
            <a:r>
              <a:rPr lang="ru-RU" dirty="0" err="1" smtClean="0"/>
              <a:t>альшивые</a:t>
            </a:r>
            <a:r>
              <a:rPr lang="ru-RU" dirty="0" smtClean="0"/>
              <a:t> банки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357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2" name="Picture 1" descr="Снимок экрана 2016-02-26 в 16.41.5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10418"/>
          <a:stretch/>
        </p:blipFill>
        <p:spPr>
          <a:xfrm>
            <a:off x="520693" y="920750"/>
            <a:ext cx="9283222" cy="5562000"/>
          </a:xfrm>
          <a:prstGeom prst="rect">
            <a:avLst/>
          </a:prstGeom>
        </p:spPr>
      </p:pic>
      <p:pic>
        <p:nvPicPr>
          <p:cNvPr id="3" name="Picture 2" descr="Снимок экрана 2016-02-26 в 16.43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497" y="3453288"/>
            <a:ext cx="7602645" cy="301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90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2" name="Picture 1" descr="Снимок экрана 2016-02-26 в 16.45.3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4" b="-13618"/>
          <a:stretch/>
        </p:blipFill>
        <p:spPr>
          <a:xfrm>
            <a:off x="508000" y="1143870"/>
            <a:ext cx="9664700" cy="3420000"/>
          </a:xfrm>
          <a:prstGeom prst="rect">
            <a:avLst/>
          </a:prstGeom>
        </p:spPr>
      </p:pic>
      <p:pic>
        <p:nvPicPr>
          <p:cNvPr id="4" name="Picture 3" descr="Снимок экрана 2016-02-26 в 16.46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77" y="1134541"/>
            <a:ext cx="8140700" cy="2565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999" y="4013202"/>
            <a:ext cx="96608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Клиенты фиктивного </a:t>
            </a:r>
            <a:r>
              <a:rPr lang="ru-RU" dirty="0"/>
              <a:t>банка </a:t>
            </a:r>
            <a:r>
              <a:rPr lang="ru-RU" dirty="0" smtClean="0"/>
              <a:t>не просто теряли </a:t>
            </a:r>
            <a:r>
              <a:rPr lang="ru-RU" dirty="0"/>
              <a:t>2000 р. </a:t>
            </a:r>
            <a:r>
              <a:rPr lang="ru-RU" dirty="0" smtClean="0"/>
              <a:t>Мошенники </a:t>
            </a:r>
            <a:r>
              <a:rPr lang="ru-RU" dirty="0"/>
              <a:t>могли использовать их полные персональные данные </a:t>
            </a:r>
            <a:r>
              <a:rPr lang="ru-RU" dirty="0" smtClean="0"/>
              <a:t>для получения </a:t>
            </a:r>
            <a:r>
              <a:rPr lang="ru-RU" dirty="0"/>
              <a:t>кредитов на их имя. </a:t>
            </a:r>
            <a:r>
              <a:rPr lang="ru-RU" dirty="0" smtClean="0"/>
              <a:t>Их </a:t>
            </a:r>
            <a:r>
              <a:rPr lang="ru-RU" dirty="0"/>
              <a:t>номера телефонов </a:t>
            </a:r>
            <a:r>
              <a:rPr lang="ru-RU" dirty="0" smtClean="0"/>
              <a:t>и электронные </a:t>
            </a:r>
            <a:r>
              <a:rPr lang="ru-RU" dirty="0"/>
              <a:t>адреса могли быть проданы фирмам, занимающимся</a:t>
            </a:r>
          </a:p>
          <a:p>
            <a:pPr algn="just"/>
            <a:r>
              <a:rPr lang="ru-RU" dirty="0"/>
              <a:t>рассылкой нежелательной рекламы.</a:t>
            </a:r>
          </a:p>
          <a:p>
            <a:r>
              <a:rPr lang="ru-RU" b="1" dirty="0" smtClean="0"/>
              <a:t>Чтобы не попасть в такую ситуацию:</a:t>
            </a:r>
            <a:endParaRPr lang="ru-RU" b="1" dirty="0"/>
          </a:p>
          <a:p>
            <a:r>
              <a:rPr lang="ru-RU" dirty="0"/>
              <a:t>• никогда не пересылайте деньги и свои персональные дан-</a:t>
            </a:r>
          </a:p>
          <a:p>
            <a:r>
              <a:rPr lang="ru-RU" dirty="0" err="1"/>
              <a:t>ные</a:t>
            </a:r>
            <a:r>
              <a:rPr lang="ru-RU" dirty="0"/>
              <a:t> непроверенным организациям;</a:t>
            </a:r>
          </a:p>
          <a:p>
            <a:r>
              <a:rPr lang="ru-RU" dirty="0"/>
              <a:t>• если банк кажется вам подозрительным, проверьте, есть ли</a:t>
            </a:r>
          </a:p>
          <a:p>
            <a:r>
              <a:rPr lang="bg-BG" dirty="0"/>
              <a:t>он на сайте АСВ, или позвоните по горячей линии АСВ и на-</a:t>
            </a:r>
          </a:p>
          <a:p>
            <a:r>
              <a:rPr lang="ru-RU" dirty="0"/>
              <a:t>ведите о нём справки.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90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К</a:t>
            </a:r>
            <a:r>
              <a:rPr lang="ru-RU" dirty="0" err="1" smtClean="0"/>
              <a:t>редит</a:t>
            </a:r>
            <a:r>
              <a:rPr lang="ru-RU" dirty="0" smtClean="0"/>
              <a:t> на ваше имя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790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1074</Words>
  <Application>Microsoft Office PowerPoint</Application>
  <PresentationFormat>Произвольный</PresentationFormat>
  <Paragraphs>68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Финансовые мошенничества</vt:lpstr>
      <vt:lpstr>Презентация PowerPoint</vt:lpstr>
      <vt:lpstr>фальшивомонетчики</vt:lpstr>
      <vt:lpstr>Презентация PowerPoint</vt:lpstr>
      <vt:lpstr>Презентация PowerPoint</vt:lpstr>
      <vt:lpstr>Фальшивые банки </vt:lpstr>
      <vt:lpstr>Презентация PowerPoint</vt:lpstr>
      <vt:lpstr>Презентация PowerPoint</vt:lpstr>
      <vt:lpstr>Кредит на ваше имя</vt:lpstr>
      <vt:lpstr>Презентация PowerPoint</vt:lpstr>
      <vt:lpstr>Презентация PowerPoint</vt:lpstr>
      <vt:lpstr>Финансовые пирамиды</vt:lpstr>
      <vt:lpstr>Презентация PowerPoint</vt:lpstr>
      <vt:lpstr>Презентация PowerPoint</vt:lpstr>
      <vt:lpstr>Презентация PowerPoint</vt:lpstr>
      <vt:lpstr>Куда заявить о случае финансового мошенничества</vt:lpstr>
      <vt:lpstr>Презентация PowerPoint</vt:lpstr>
      <vt:lpstr>Неделя финансовой грамотности пройдет с 14 по 22 марта 2016 года.  Участие в проекте подтвердили более 30 регионов РФ. Ключевыми партнерами мероприятия выступают Министерство образования и науки РФ, Центральный Банк РФ, Роспотребнадзор, AIESEC, НИУ ВШЭ, Финансовый Университет, CYFI. Также среди партнеров Недели более 20 финансовых компаний (банки, страховые, пенсионные фонды).  </vt:lpstr>
      <vt:lpstr>Презентация PowerPoint</vt:lpstr>
    </vt:vector>
  </TitlesOfParts>
  <Company>spn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 trukhanenko</dc:creator>
  <cp:lastModifiedBy>Янибек</cp:lastModifiedBy>
  <cp:revision>69</cp:revision>
  <dcterms:created xsi:type="dcterms:W3CDTF">2015-08-28T08:18:34Z</dcterms:created>
  <dcterms:modified xsi:type="dcterms:W3CDTF">2018-12-25T18:22:09Z</dcterms:modified>
</cp:coreProperties>
</file>