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36" r:id="rId1"/>
  </p:sldMasterIdLst>
  <p:notesMasterIdLst>
    <p:notesMasterId r:id="rId18"/>
  </p:notesMasterIdLst>
  <p:sldIdLst>
    <p:sldId id="256" r:id="rId2"/>
    <p:sldId id="311" r:id="rId3"/>
    <p:sldId id="368" r:id="rId4"/>
    <p:sldId id="363" r:id="rId5"/>
    <p:sldId id="369" r:id="rId6"/>
    <p:sldId id="364" r:id="rId7"/>
    <p:sldId id="371" r:id="rId8"/>
    <p:sldId id="366" r:id="rId9"/>
    <p:sldId id="373" r:id="rId10"/>
    <p:sldId id="370" r:id="rId11"/>
    <p:sldId id="372" r:id="rId12"/>
    <p:sldId id="367" r:id="rId13"/>
    <p:sldId id="374" r:id="rId14"/>
    <p:sldId id="375" r:id="rId15"/>
    <p:sldId id="376" r:id="rId16"/>
    <p:sldId id="258" r:id="rId17"/>
  </p:sldIdLst>
  <p:sldSz cx="9144000" cy="5143500" type="screen16x9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orient="horz" pos="2999">
          <p15:clr>
            <a:srgbClr val="A4A3A4"/>
          </p15:clr>
        </p15:guide>
        <p15:guide id="3" orient="horz" pos="150">
          <p15:clr>
            <a:srgbClr val="A4A3A4"/>
          </p15:clr>
        </p15:guide>
        <p15:guide id="4" pos="189">
          <p15:clr>
            <a:srgbClr val="A4A3A4"/>
          </p15:clr>
        </p15:guide>
        <p15:guide id="5" pos="2880">
          <p15:clr>
            <a:srgbClr val="A4A3A4"/>
          </p15:clr>
        </p15:guide>
        <p15:guide id="6" pos="55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еменова" initials="С" lastIdx="2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B64B5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446" autoAdjust="0"/>
  </p:normalViewPr>
  <p:slideViewPr>
    <p:cSldViewPr snapToGrid="0">
      <p:cViewPr varScale="1">
        <p:scale>
          <a:sx n="96" d="100"/>
          <a:sy n="96" d="100"/>
        </p:scale>
        <p:origin x="948" y="84"/>
      </p:cViewPr>
      <p:guideLst>
        <p:guide orient="horz" pos="3120"/>
        <p:guide orient="horz" pos="2999"/>
        <p:guide orient="horz" pos="150"/>
        <p:guide pos="189"/>
        <p:guide pos="2880"/>
        <p:guide pos="5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21T13:34:05.950" idx="1">
    <p:pos x="1832" y="837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B4A6F1FA-ACBC-4016-A94A-773A996F402F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AF6AB4-B9B1-4A40-B238-3CE8594899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783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6AB4-B9B1-4A40-B238-3CE859489938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684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pPr>
              <a:defRPr/>
            </a:pPr>
            <a:fld id="{46197377-49B5-45D5-B6C7-326FC61F7CA6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4AA8C187-6FD1-4AC9-9D00-568A55A4367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1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67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93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92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4565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567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118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677ED-7053-4EAD-ACF8-CC43D0CDDD81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26B7-52D5-4844-BFA2-8262094C652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198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05AED01-1025-4940-B82D-CB38AB141C01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67431E3-9569-46C6-B977-17D4456F120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06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07A162-E65D-4463-975E-AD505CABD452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51F5-E475-4EA2-A89F-2A44A125587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782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E23FC0-2CA1-49B3-A869-D9E556E70420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331A3538-C5B0-44BB-A61B-B668A5B08FC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78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9BDB64-9C3C-420E-B8E6-0F26ABC7DD0F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C2D1C-3E3B-45D9-BB88-8D534ABCBFE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46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412750-B533-415E-86C0-E7C59A36AAC5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0790-2E41-466E-B593-FDC480CB7AF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3465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6C92B-A636-4850-9795-45DF6B9D37AA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795-199E-44AF-95DC-4113EA80062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5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D7AA8-FAA7-47A5-8BA4-4881F634E2CB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C4D7-02F2-4B63-8C82-35E2B4416B5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601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63C060-4D4E-4DE2-8C54-1D3AC0AF4D31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6489-B8CA-4E9F-8012-1B74DAD2C16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4378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F6121-950A-4098-A869-DB5A36253AFC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7F609-E528-4BBA-8FA7-926FF47EA08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70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7B78F9-EBD7-4ADC-896A-A8A013A2DFE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4F99-0FD5-4DC3-8E9B-B24A7151EA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146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03398" y="1796773"/>
            <a:ext cx="81772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Защити свои персональные данные</a:t>
            </a:r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716510" y="2627558"/>
            <a:ext cx="58416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«виртуальный» урок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Управления Федеральной службы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по надзору в сфере связи, информационных технологий и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массовых коммуникаций 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B64B5"/>
                </a:solidFill>
                <a:latin typeface="Arial Narrow" panose="020B0606020202030204" pitchFamily="34" charset="0"/>
                <a:ea typeface="DINCondensedC"/>
                <a:cs typeface="DINCondensedC"/>
              </a:rPr>
              <a:t>по Курганской области</a:t>
            </a:r>
            <a:endParaRPr lang="ru-RU" altLang="ru-RU" b="1" dirty="0">
              <a:solidFill>
                <a:srgbClr val="0B64B5"/>
              </a:solidFill>
              <a:latin typeface="Arial Narrow" panose="020B0606020202030204" pitchFamily="34" charset="0"/>
              <a:ea typeface="DINCondensedC"/>
              <a:cs typeface="DINCondensedC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966809" y="4774168"/>
            <a:ext cx="1303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17375E"/>
                </a:solidFill>
                <a:latin typeface="Arial Narrow" pitchFamily="34" charset="0"/>
              </a:rPr>
              <a:t>Курган, 2018</a:t>
            </a:r>
            <a:endParaRPr lang="ru-RU" altLang="ru-RU" dirty="0">
              <a:solidFill>
                <a:srgbClr val="17375E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5"/>
    </mc:Choice>
    <mc:Fallback>
      <p:transition spd="slow" advTm="86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96258" y="855240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ли твой друг заходить в твой аккаунт 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отправлять от твоего имени сообщения?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896258" y="1442230"/>
            <a:ext cx="47476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Да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, потому что он мой друг, и я ему доверяю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69893" y="303457"/>
            <a:ext cx="362838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Аккаунт  в </a:t>
            </a:r>
            <a:r>
              <a:rPr lang="ru-RU" altLang="ru-RU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соцсетях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" y="1131136"/>
            <a:ext cx="3618398" cy="2560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56" y="2574718"/>
            <a:ext cx="3587318" cy="2568782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896258" y="1764082"/>
            <a:ext cx="47476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2. Нет. Имея доступ к твоему аккаунту, друг может иметь доступ не только к тем файлам, которые ты разрешил смотреть, но и ко всем остальным данным.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96387"/>
      </p:ext>
    </p:extLst>
  </p:cSld>
  <p:clrMapOvr>
    <a:masterClrMapping/>
  </p:clrMapOvr>
  <p:transition spd="slow" advTm="11073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97440" y="823359"/>
            <a:ext cx="6247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Не сообщай никому свой пароль.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896258" y="1131136"/>
            <a:ext cx="47476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Данные, которые содержатся в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твоем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аккаунте – это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личное пространство, которое содержит огромное количество не только данных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тебе,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но и тех людей, с которыми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общаешься.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Предоставив кому-то доступ к своему аккаунту,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даешь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возможность другу не только посмотреть какой-то конкретный файл, но также доступ ко всей информации из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твоего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аккаунта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097439" y="303457"/>
            <a:ext cx="330083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Аккаунт  в </a:t>
            </a:r>
            <a:r>
              <a:rPr lang="ru-RU" altLang="ru-RU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соцсетях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" y="1131136"/>
            <a:ext cx="3618398" cy="2560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068" y="2599879"/>
            <a:ext cx="3395992" cy="24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8520"/>
      </p:ext>
    </p:extLst>
  </p:cSld>
  <p:clrMapOvr>
    <a:masterClrMapping/>
  </p:clrMapOvr>
  <p:transition spd="slow" advTm="11252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7" y="4672013"/>
            <a:ext cx="419969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611" y="1023296"/>
            <a:ext cx="81750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 заполнении онлайн-формы для ввода данных, которые будут опубликованы, какие данные не стоит указывать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ответов*: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4855" y="1946582"/>
            <a:ext cx="6469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</a:t>
            </a:r>
            <a:r>
              <a:rPr lang="ru-RU" altLang="ru-RU" sz="1400" dirty="0" err="1">
                <a:solidFill>
                  <a:srgbClr val="0B64B5"/>
                </a:solidFill>
                <a:latin typeface="Arial Narrow" panose="020B0606020202030204" pitchFamily="34" charset="0"/>
              </a:rPr>
              <a:t>Никнэйм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или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псевдоним.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626591" y="293193"/>
            <a:ext cx="401734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Онлайн-формы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4855" y="2238883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ФИО.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1678" y="2515359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Адрес, где ты живешь.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1678" y="2816627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4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Адрес, где ты учишься.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10838" y="3193090"/>
            <a:ext cx="6469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*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Допускается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несколько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вариантов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ответа.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14" y="1392628"/>
            <a:ext cx="4986957" cy="35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0765"/>
      </p:ext>
    </p:extLst>
  </p:cSld>
  <p:clrMapOvr>
    <a:masterClrMapping/>
  </p:clrMapOvr>
  <p:transition spd="slow" advTm="11073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7" y="4672013"/>
            <a:ext cx="419969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611" y="1072991"/>
            <a:ext cx="8175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ФИО; адрес, где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ты живешь?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94611" y="1331073"/>
            <a:ext cx="33961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Эти данные позволяют установить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твою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личность в реальной жизни и дают возможность для вторжения в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личное пространство, а также для использования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тебя как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объекта навязчивой рекламы или противоправных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действий.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626591" y="293193"/>
            <a:ext cx="401734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Онлайн-формы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980" y="1100927"/>
            <a:ext cx="4986957" cy="35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2010"/>
      </p:ext>
    </p:extLst>
  </p:cSld>
  <p:clrMapOvr>
    <a:masterClrMapping/>
  </p:clrMapOvr>
  <p:transition spd="slow" advTm="1085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582524" y="4665189"/>
            <a:ext cx="5000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z="2000" dirty="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124" y="978133"/>
            <a:ext cx="85198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Если у тебя есть сомнения, дать ли людям, с которыми общаешься в сети больше личной информации о себе, что ты сделаешь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</a:t>
            </a:r>
          </a:p>
          <a:p>
            <a:endParaRPr lang="ru-RU" sz="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ответов*: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19268" y="1768777"/>
            <a:ext cx="64693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Расскажешь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взрослому и попросишь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совет.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Расскажешь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другу (подруге) и попросишь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совет.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Отправишь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личные данные и посмотришь, что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будет.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4. Не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отправишь личные данные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                 * Допускается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несколько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                   вариантов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ответа.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84031" y="361651"/>
            <a:ext cx="3724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Личные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02" y="1440790"/>
            <a:ext cx="470652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0071"/>
      </p:ext>
    </p:extLst>
  </p:cSld>
  <p:clrMapOvr>
    <a:masterClrMapping/>
  </p:clrMapOvr>
  <p:transition spd="slow" advTm="10842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582524" y="4665189"/>
            <a:ext cx="5000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 sz="2000" dirty="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124" y="1025756"/>
            <a:ext cx="8519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Расскажешь взрослому и попросишь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совет. Не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отдашь личные данные.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35904" y="1350950"/>
            <a:ext cx="38489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Не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стоит сообщать незнакомым людям в сети много информации о себе.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можешь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точно знать, что за человек с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тобой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общается в Интернете и как он будет использовать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персональные данные.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Старайся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советоваться со взрослыми, как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лучше поступить в таком случае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84031" y="435070"/>
            <a:ext cx="3724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Личные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894" y="1393167"/>
            <a:ext cx="470652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3893"/>
      </p:ext>
    </p:extLst>
  </p:cSld>
  <p:clrMapOvr>
    <a:masterClrMapping/>
  </p:clrMapOvr>
  <p:transition spd="slow" advTm="112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77" y="198782"/>
            <a:ext cx="5242768" cy="2946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610" y="3766933"/>
            <a:ext cx="7932301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latin typeface="Arial Narrow" panose="020B0606020202030204" pitchFamily="34" charset="0"/>
              </a:rPr>
              <a:t>При подготовке урока были использованы рисунки </a:t>
            </a:r>
          </a:p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latin typeface="Arial Narrow" panose="020B0606020202030204" pitchFamily="34" charset="0"/>
              </a:rPr>
              <a:t>Победителей Конкурса рисунков среди учащихся школ Курганской области «Защити свои персональные данные»</a:t>
            </a:r>
            <a:endParaRPr lang="ru-RU" sz="2000" b="1" dirty="0">
              <a:ln w="0"/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1"/>
    </mc:Choice>
    <mc:Fallback>
      <p:transition spd="slow" advTm="1123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Рисунок 6" descr="31-Дубров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492" y="2397753"/>
            <a:ext cx="3122431" cy="2331196"/>
          </a:xfrm>
          <a:prstGeom prst="rect">
            <a:avLst/>
          </a:prstGeom>
        </p:spPr>
      </p:pic>
      <p:pic>
        <p:nvPicPr>
          <p:cNvPr id="14" name="Рисунок 13" descr="18-Достовал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2732" y="3051195"/>
            <a:ext cx="2647924" cy="19859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44635" y="955194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Какая информация о тебе является персональными данными?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44635" y="1558611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Фамилия, имя, отчество.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0" name="Рисунок 19" descr="46-Завалюе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15" y="955194"/>
            <a:ext cx="2792038" cy="3598681"/>
          </a:xfrm>
          <a:prstGeom prst="rect">
            <a:avLst/>
          </a:prstGeom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959626" y="293193"/>
            <a:ext cx="368431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Персональные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844635" y="1905778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Группа крови, отпечатки пальцев, медицинский диагноз.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851459" y="2283540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Сведения об образовании, фотография.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844635" y="2669809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4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. Все вышеперечисленные варианты.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 advTm="9174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Рисунок 6" descr="31-Дубров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8279" y="2226633"/>
            <a:ext cx="3117135" cy="2327242"/>
          </a:xfrm>
          <a:prstGeom prst="rect">
            <a:avLst/>
          </a:prstGeom>
        </p:spPr>
      </p:pic>
      <p:pic>
        <p:nvPicPr>
          <p:cNvPr id="14" name="Рисунок 13" descr="18-Достовал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3529" y="2877949"/>
            <a:ext cx="2918973" cy="21892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44635" y="937190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Любая информация о тебе является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персональными данными?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57753" y="1475075"/>
            <a:ext cx="6469300" cy="134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Федеральным законом не определен четкий перечень идентификаторов.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Поэтому любая информация, по которой можно определить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конкретного человека может быть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рассмотрена как персональные данные.</a:t>
            </a:r>
          </a:p>
        </p:txBody>
      </p:sp>
      <p:pic>
        <p:nvPicPr>
          <p:cNvPr id="20" name="Рисунок 19" descr="46-Завалюе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15" y="955194"/>
            <a:ext cx="2792038" cy="3598681"/>
          </a:xfrm>
          <a:prstGeom prst="rect">
            <a:avLst/>
          </a:prstGeom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919072" y="306972"/>
            <a:ext cx="3724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Персональные данные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30286"/>
      </p:ext>
    </p:extLst>
  </p:cSld>
  <p:clrMapOvr>
    <a:masterClrMapping/>
  </p:clrMapOvr>
  <p:transition spd="slow" advTm="11966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435" y="1055318"/>
            <a:ext cx="6247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Ты отметил друга на фотографии в Интернете.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Каковы последствия?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01435" y="1948009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Никаких последствий, просто друг станет более популярным в сети.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169197" y="148065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Фотография в Интернете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1435" y="2358313"/>
            <a:ext cx="6469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Массовое распространение фотографии. Она станет общедоступной, </a:t>
            </a: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ее сможет использовать, кто угодно. Например, в рекламных целях.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01435" y="2952669"/>
            <a:ext cx="6469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Фото смогут смотреть только твои друзья и никто более.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16" y="646057"/>
            <a:ext cx="3471237" cy="44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5619"/>
      </p:ext>
    </p:extLst>
  </p:cSld>
  <p:clrMapOvr>
    <a:masterClrMapping/>
  </p:clrMapOvr>
  <p:transition spd="slow" advTm="1094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731" y="1204540"/>
            <a:ext cx="6247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Массовое распространение фотографии,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если не настроена приватность учетной записи.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28731" y="1903257"/>
            <a:ext cx="646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никогда не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узнаешь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точно,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кто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имеет доступ к такой информации.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Более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того, вполне возможно, что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твой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друг не хочет,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чтобы фотографию,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на которой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его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отметил,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увидели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другие люди.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169197" y="148065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Фотография в Интернете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701" y="650059"/>
            <a:ext cx="3471237" cy="44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7991"/>
      </p:ext>
    </p:extLst>
  </p:cSld>
  <p:clrMapOvr>
    <a:masterClrMapping/>
  </p:clrMapOvr>
  <p:transition spd="slow" advTm="995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777427" y="4692037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435" y="1035824"/>
            <a:ext cx="6247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Вопрос: У твоего друга вечеринка, и ты решил пригласить всех друзей . Обзвонить их дорого…обойти – не быстро. Можно разместить информацию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 месте, времени и дате события в социальных сетях?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ответа: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09176" y="2129706"/>
            <a:ext cx="646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Конечно, это самый быстрый способ собрать большое количество людей.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Такой способ представляет угрозу для твоей личной безопасности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и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безопасности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друзей, родных и знакомых.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Информация с твоей страницы доступна только твоим друзьям.</a:t>
            </a:r>
            <a:endParaRPr lang="ru-RU" altLang="ru-RU" sz="1400" dirty="0">
              <a:solidFill>
                <a:srgbClr val="0B64B5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995661" y="237487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Вечеринка у друга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09" y="869253"/>
            <a:ext cx="2912618" cy="41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034"/>
      </p:ext>
    </p:extLst>
  </p:cSld>
  <p:clrMapOvr>
    <a:masterClrMapping/>
  </p:clrMapOvr>
  <p:transition spd="slow" advTm="1164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57" y="1287288"/>
            <a:ext cx="624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Ответ: Такая информация –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угроза твоей личной безопасности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39957" y="1848631"/>
            <a:ext cx="51600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Доступ неограниченного круга лиц к такой информации может повлиять на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твою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личную безопасность и безопасность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друзей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, родных и знакомых.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не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можешь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быть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уверен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 том, что эти сведения не будут использованы против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тебя.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995661" y="293193"/>
            <a:ext cx="664827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Вечеринка у друга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37" y="862579"/>
            <a:ext cx="2912618" cy="41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17190"/>
      </p:ext>
    </p:extLst>
  </p:cSld>
  <p:clrMapOvr>
    <a:masterClrMapping/>
  </p:clrMapOvr>
  <p:transition spd="slow" advTm="11046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52244" y="902816"/>
            <a:ext cx="624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Какие файлы ты разместишь в социальных сетях?</a:t>
            </a:r>
          </a:p>
          <a:p>
            <a:endParaRPr lang="ru-RU" sz="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Варианты ответов: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98931" y="293193"/>
            <a:ext cx="384500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Социальные сети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670928" y="1880422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2.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Сначала подумаю. Буду ли я чувствовать себя комфортно,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если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родители, учителя увидят то, что я публикую? 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670928" y="2429831"/>
            <a:ext cx="6469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3.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Фотографии, </a:t>
            </a:r>
            <a:endParaRPr lang="ru-RU" alt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ФИО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, адрес?</a:t>
            </a: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652244" y="1562324"/>
            <a:ext cx="646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1.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Все, что захочу, это смешно и интересно – моим друзьям понравится! </a:t>
            </a:r>
            <a:endParaRPr lang="ru-RU" sz="1400" dirty="0" smtClean="0">
              <a:solidFill>
                <a:srgbClr val="0B64B5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66" y="271096"/>
            <a:ext cx="3172021" cy="4766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02" y="2364701"/>
            <a:ext cx="3560571" cy="26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95830"/>
      </p:ext>
    </p:extLst>
  </p:cSld>
  <p:clrMapOvr>
    <a:masterClrMapping/>
  </p:clrMapOvr>
  <p:transition spd="slow" advTm="11315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643938" y="4672013"/>
            <a:ext cx="22701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C9B0CA-5964-46E7-99F2-7EC29F3F653B}" type="slidenum">
              <a:rPr lang="ru-RU" altLang="ru-RU" sz="2000" smtClean="0">
                <a:solidFill>
                  <a:srgbClr val="17375E"/>
                </a:solidFill>
                <a:latin typeface="Arial Narrow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 sz="2000" smtClean="0">
              <a:solidFill>
                <a:srgbClr val="17375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43312" y="956090"/>
            <a:ext cx="6247288" cy="69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Ответ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: Сначала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подумай, будешь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ли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ты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чувствовать 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себя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комфортно, если другие увидят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твою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публикацию.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98931" y="293193"/>
            <a:ext cx="384500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Narrow" pitchFamily="34" charset="0"/>
              </a:rPr>
              <a:t>Социальные сети</a:t>
            </a:r>
            <a:endParaRPr lang="ru-RU" alt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  <a:p>
            <a:pPr algn="ctr" eaLnBrk="1" hangingPunct="1"/>
            <a:endParaRPr lang="ru-RU" alt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Narrow" pitchFamily="34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843312" y="1654807"/>
            <a:ext cx="46251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Информация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в Интернете помогает людям составить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тебе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свое впечатление, о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твоей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личности и о том, как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ведешь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себя в реальной жизни, влияет на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твою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репутацию. Эта информация доступна для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твоих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учителей, родителей, друзей. Поэтому нужно задуматься,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готов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ли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ты </a:t>
            </a:r>
            <a:r>
              <a:rPr lang="ru-RU" altLang="ru-RU" sz="1400" dirty="0">
                <a:solidFill>
                  <a:srgbClr val="0B64B5"/>
                </a:solidFill>
                <a:latin typeface="Arial Narrow" panose="020B0606020202030204" pitchFamily="34" charset="0"/>
              </a:rPr>
              <a:t>открыть для всех информацию о своей частной </a:t>
            </a:r>
            <a:r>
              <a:rPr lang="ru-RU" altLang="ru-RU" sz="1400" dirty="0" smtClean="0">
                <a:solidFill>
                  <a:srgbClr val="0B64B5"/>
                </a:solidFill>
                <a:latin typeface="Arial Narrow" panose="020B0606020202030204" pitchFamily="34" charset="0"/>
              </a:rPr>
              <a:t>жизни.</a:t>
            </a:r>
            <a:r>
              <a:rPr lang="en-US" altLang="ru-RU" sz="1400" dirty="0" smtClean="0">
                <a:solidFill>
                  <a:srgbClr val="0B64B5"/>
                </a:solidFill>
                <a:latin typeface="Arial" pitchFamily="34" charset="0"/>
              </a:rPr>
              <a:t> </a:t>
            </a:r>
            <a:endParaRPr lang="ru-RU" altLang="ru-RU" sz="1400" dirty="0">
              <a:solidFill>
                <a:srgbClr val="0B64B5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42" y="179727"/>
            <a:ext cx="3172021" cy="47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31649"/>
      </p:ext>
    </p:extLst>
  </p:cSld>
  <p:clrMapOvr>
    <a:masterClrMapping/>
  </p:clrMapOvr>
  <p:transition spd="slow" advTm="15668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6539</TotalTime>
  <Words>931</Words>
  <Application>Microsoft Office PowerPoint</Application>
  <PresentationFormat>Экран (16:9)</PresentationFormat>
  <Paragraphs>128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Century Gothic</vt:lpstr>
      <vt:lpstr>DINCondensedC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Костиков Павел</dc:creator>
  <cp:lastModifiedBy>user13</cp:lastModifiedBy>
  <cp:revision>329</cp:revision>
  <cp:lastPrinted>2016-11-01T13:15:07Z</cp:lastPrinted>
  <dcterms:created xsi:type="dcterms:W3CDTF">2015-01-29T07:54:40Z</dcterms:created>
  <dcterms:modified xsi:type="dcterms:W3CDTF">2018-05-15T07:49:38Z</dcterms:modified>
</cp:coreProperties>
</file>