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308" r:id="rId4"/>
    <p:sldId id="309" r:id="rId5"/>
    <p:sldId id="316" r:id="rId6"/>
    <p:sldId id="314" r:id="rId7"/>
    <p:sldId id="315" r:id="rId8"/>
    <p:sldId id="317" r:id="rId9"/>
    <p:sldId id="319" r:id="rId10"/>
    <p:sldId id="313" r:id="rId11"/>
    <p:sldId id="307" r:id="rId12"/>
    <p:sldId id="302" r:id="rId13"/>
    <p:sldId id="310" r:id="rId14"/>
    <p:sldId id="318" r:id="rId15"/>
    <p:sldId id="311" r:id="rId16"/>
    <p:sldId id="312" r:id="rId17"/>
    <p:sldId id="306" r:id="rId18"/>
    <p:sldId id="285" r:id="rId19"/>
  </p:sldIdLst>
  <p:sldSz cx="10688638" cy="7562850"/>
  <p:notesSz cx="6858000" cy="9144000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F90"/>
    <a:srgbClr val="00909B"/>
    <a:srgbClr val="FDEBE3"/>
    <a:srgbClr val="5AB8CB"/>
    <a:srgbClr val="DC7168"/>
    <a:srgbClr val="4C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8" autoAdjust="0"/>
    <p:restoredTop sz="94693" autoAdjust="0"/>
  </p:normalViewPr>
  <p:slideViewPr>
    <p:cSldViewPr snapToGrid="0" snapToObjects="1">
      <p:cViewPr>
        <p:scale>
          <a:sx n="75" d="100"/>
          <a:sy n="75" d="100"/>
        </p:scale>
        <p:origin x="-1110" y="8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 smtClean="0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209903" cy="2520971"/>
          </a:xfrm>
        </p:spPr>
        <p:txBody>
          <a:bodyPr/>
          <a:lstStyle/>
          <a:p>
            <a:r>
              <a:rPr lang="ru-RU" dirty="0" smtClean="0"/>
              <a:t>Защита прав потребителей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1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046" y="2493427"/>
            <a:ext cx="5343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800" dirty="0" smtClean="0"/>
              <a:t>Кредит может быть удобным и полезным инструментом для достижения ваших финансовых целей. Но при нерациональном использовании он станет для вас тяжким бременем, что неминуемо приведет к снижению качества жизни.</a:t>
            </a: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0571" y="1169988"/>
            <a:ext cx="4307829" cy="5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046" y="1539320"/>
            <a:ext cx="5104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Управление задолженностью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046" y="4914900"/>
            <a:ext cx="53435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Помните!</a:t>
            </a:r>
          </a:p>
          <a:p>
            <a:pPr algn="just"/>
            <a:r>
              <a:rPr lang="ru-RU" sz="1600" dirty="0" smtClean="0"/>
              <a:t>Прежде чем брать кредит, задумайтесь: зачем он вам нужен? Соответствует ли он вашему финансовому плану? Не проще ли накопить и не переплачивать?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защитить свой вклад в банке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2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9300" y="1836678"/>
            <a:ext cx="8669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При открытии вклада в банке помните: </a:t>
            </a:r>
            <a:r>
              <a:rPr lang="ru-RU" dirty="0" smtClean="0"/>
              <a:t>он должен быть участником системы страхования вкладов АСВ, всегда проверяйте это при выборе банка! </a:t>
            </a:r>
          </a:p>
          <a:p>
            <a:pPr algn="just"/>
            <a:r>
              <a:rPr lang="ru-RU" dirty="0" smtClean="0"/>
              <a:t>В случае возникновения у банка проблем (даже при закрытии банка) по застрахованному вкладу вы гарантированно получите 1 400 000 рублей. Остальную часть (при наличии) вы сможете получить в ходе процедуры банкротства банка, но этого государство вам уже не гарантирует.</a:t>
            </a:r>
          </a:p>
          <a:p>
            <a:pPr algn="just"/>
            <a:r>
              <a:rPr lang="ru-RU" dirty="0" smtClean="0"/>
              <a:t>Если банк не является участником АСВ, вы можете не получить никаких средств.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7825"/>
            <a:ext cx="413657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1659" y="1647825"/>
            <a:ext cx="5692909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2882900" y="3150673"/>
            <a:ext cx="6807200" cy="1800468"/>
          </a:xfrm>
        </p:spPr>
        <p:txBody>
          <a:bodyPr/>
          <a:lstStyle/>
          <a:p>
            <a:r>
              <a:rPr lang="ru-RU" dirty="0" smtClean="0"/>
              <a:t>Безопасные покупки в интернете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2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65200" y="2552700"/>
            <a:ext cx="8953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УЧИТЫВАЙТЕ ОПЫТ ДРУГИХ </a:t>
            </a:r>
          </a:p>
          <a:p>
            <a:r>
              <a:rPr lang="ru-RU" dirty="0" smtClean="0"/>
              <a:t>Прочитайте отзывы пользователей о магазине. </a:t>
            </a:r>
          </a:p>
          <a:p>
            <a:endParaRPr lang="ru-RU" dirty="0" smtClean="0"/>
          </a:p>
          <a:p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ОСТЕРЕГАЙТЕСЬ СТРАНИЦ-«КЛОНОВ» </a:t>
            </a:r>
          </a:p>
          <a:p>
            <a:pPr algn="just"/>
            <a:r>
              <a:rPr lang="ru-RU" dirty="0" smtClean="0"/>
              <a:t>Всегда проверяйте корректность написания адреса! Ошибившись в одной букве, вы можете попасть на поддельную страницу, которую не отличить от оригинала. </a:t>
            </a:r>
          </a:p>
          <a:p>
            <a:endParaRPr lang="ru-RU" dirty="0" smtClean="0"/>
          </a:p>
          <a:p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СРАВНИВАЙТЕ ПРЕДЛОЖЕНИЯ </a:t>
            </a:r>
          </a:p>
          <a:p>
            <a:pPr algn="just"/>
            <a:r>
              <a:rPr lang="ru-RU" dirty="0" smtClean="0"/>
              <a:t>Слишком низкая цена в одном </a:t>
            </a:r>
            <a:r>
              <a:rPr lang="ru-RU" dirty="0" err="1" smtClean="0"/>
              <a:t>интернет-магазине</a:t>
            </a:r>
            <a:r>
              <a:rPr lang="ru-RU" dirty="0" smtClean="0"/>
              <a:t> по сравнению с другими может быть признаком недобросовестного поставщика или вовсе мошенников.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65200" y="1587500"/>
            <a:ext cx="8182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ВЫБОР ИНТЕРНЕТ-МАГАЗИНА</a:t>
            </a:r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032528"/>
            <a:ext cx="534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БЕЗОПАСНОСТЬ ИНТЕРНЕТ-ПЛАТЕЖЕЙ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000" y="3441700"/>
            <a:ext cx="4330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mbria" pitchFamily="18" charset="0"/>
              </a:rPr>
              <a:t>С каждым днем все больше россиян пользуются интернетом для осуществления разнообразных финансовых операций. Однако не стоит забывать о мерах предосторожности. Несколько простых правил помогут избежать материальных потерь.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1900" y="992217"/>
            <a:ext cx="4614900" cy="641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" y="3390902"/>
            <a:ext cx="4581296" cy="38779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0522" y="3390901"/>
            <a:ext cx="58039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Ключевые Мероприятия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Всероссийское тестирование по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Лекции по финансовой грамотности в школах и вузах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Просветительские экскурсии в банки, музей Денег, музей </a:t>
            </a:r>
            <a:r>
              <a:rPr lang="ru-RU" sz="1600" cap="all" dirty="0" err="1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Игносстрах</a:t>
            </a:r>
            <a:endParaRPr lang="ru-RU" sz="1600" cap="all" dirty="0" smtClean="0">
              <a:solidFill>
                <a:srgbClr val="00909B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Международные разговоры на тему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Конкурсы эссе и творческих работ школьников и студентов</a:t>
            </a:r>
          </a:p>
          <a:p>
            <a:endParaRPr lang="ru-RU" sz="1200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213622" y="1727201"/>
            <a:ext cx="6961878" cy="1816612"/>
          </a:xfrm>
        </p:spPr>
        <p:txBody>
          <a:bodyPr/>
          <a:lstStyle/>
          <a:p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>Неделя финансовой грамотности пройдет с 14 по 22 марта 2016 года.</a:t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Участие в проекте подтвердили более 30 регионов РФ.</a:t>
            </a:r>
            <a:b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Ключевыми партнерами мероприятия выступают Министерство образования и науки РФ, Центральный Банк РФ, </a:t>
            </a:r>
            <a:r>
              <a:rPr lang="ru-RU" sz="1400" b="0" dirty="0" err="1" smtClean="0">
                <a:solidFill>
                  <a:srgbClr val="00909B"/>
                </a:solidFill>
                <a:latin typeface="Cambria" pitchFamily="18" charset="0"/>
              </a:rPr>
              <a:t>Роспотребнадзор</a:t>
            </a: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, AIESEC, НИУ ВШЭ, Финансовый Университет, CYFI.</a:t>
            </a: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Также среди партнеров Недели более 20 финансовых компаний (банки, страховые, пенсионные фонды).</a:t>
            </a: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endParaRPr lang="ru-RU" sz="1400" dirty="0">
              <a:solidFill>
                <a:srgbClr val="00909B"/>
              </a:solidFill>
              <a:latin typeface="+mn-lt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213622" y="1044332"/>
            <a:ext cx="9857478" cy="682868"/>
          </a:xfrm>
          <a:prstGeom prst="rect">
            <a:avLst/>
          </a:prstGeom>
        </p:spPr>
        <p:txBody>
          <a:bodyPr lIns="99551" tIns="49775" rIns="99551" bIns="49775" anchor="t"/>
          <a:lstStyle/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Всероссийская неделя финансовой грамотности </a:t>
            </a:r>
          </a:p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для детей и молодежи 2016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3" name="Рисунок 12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9" y="1044332"/>
            <a:ext cx="2302669" cy="2175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622" y="3729456"/>
            <a:ext cx="42268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Цель Недели:</a:t>
            </a:r>
          </a:p>
          <a:p>
            <a:r>
              <a:rPr lang="ru-RU" sz="1400" b="1" dirty="0" smtClean="0">
                <a:latin typeface="Cambria" pitchFamily="18" charset="0"/>
              </a:rPr>
              <a:t>Знакомство молодых россиян с основами финансовой грамотности и </a:t>
            </a:r>
          </a:p>
          <a:p>
            <a:r>
              <a:rPr lang="ru-RU" sz="1400" b="1" dirty="0" smtClean="0">
                <a:latin typeface="Cambria" pitchFamily="18" charset="0"/>
              </a:rPr>
              <a:t>защиты прав потребителей финансовых услуг.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Задачи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Предоставление детям и молодежи доступа к возможностям получения знаний по финансовой грамотности и защите прав потребителей.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Информирование широких слоев населения о важности финансового </a:t>
            </a:r>
          </a:p>
          <a:p>
            <a:r>
              <a:rPr lang="ru-RU" sz="1400" dirty="0" smtClean="0">
                <a:latin typeface="Cambria" pitchFamily="18" charset="0"/>
              </a:rPr>
              <a:t>образования детей и молодёжи.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Формирование у родителей интереса к обучению своих детей основам финансовой грамотности.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878" y="6515238"/>
            <a:ext cx="5395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Целевая аудитория Недели финансовой Грамотности:</a:t>
            </a:r>
          </a:p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дети и молодёжь в возрасте от 10 до 22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5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091293" y="3505199"/>
            <a:ext cx="6060141" cy="1445941"/>
          </a:xfrm>
        </p:spPr>
        <p:txBody>
          <a:bodyPr/>
          <a:lstStyle/>
          <a:p>
            <a:r>
              <a:rPr lang="ru-RU" dirty="0" smtClean="0"/>
              <a:t>Права потребителя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2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2800" y="2705100"/>
            <a:ext cx="9182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Защита</a:t>
            </a:r>
            <a:r>
              <a:rPr lang="ru-RU" dirty="0" smtClean="0"/>
              <a:t> </a:t>
            </a:r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прав потребителей </a:t>
            </a:r>
            <a:r>
              <a:rPr lang="ru-RU" dirty="0" smtClean="0">
                <a:latin typeface="Cambria" pitchFamily="18" charset="0"/>
              </a:rPr>
              <a:t>– это действия, направленные на регулирование отношений между продавцами, изготовителями, исполнителями и покупателями. </a:t>
            </a:r>
          </a:p>
          <a:p>
            <a:endParaRPr lang="ru-RU" dirty="0" smtClean="0">
              <a:latin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</a:rPr>
              <a:t>Данный вид защиты осуществляется либо общественными движениями, либо самим государством. Закон о защите прав потребителей устанавливает, какими правами обладает покупатель, указывает формы нарушения прав покупателя, а также механизмы и способы их защиты.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9300" y="1828800"/>
            <a:ext cx="94658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cap="all" dirty="0" smtClean="0">
                <a:solidFill>
                  <a:srgbClr val="00909B"/>
                </a:solidFill>
                <a:latin typeface="Tahoma"/>
                <a:ea typeface="+mj-ea"/>
                <a:cs typeface="+mj-cs"/>
              </a:rPr>
              <a:t>Какие существуют права потребителей?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ambria" pitchFamily="18" charset="0"/>
              </a:rPr>
              <a:t>Право на качество</a:t>
            </a:r>
            <a:r>
              <a:rPr lang="ru-RU" dirty="0" smtClean="0">
                <a:latin typeface="Cambria" pitchFamily="18" charset="0"/>
              </a:rPr>
              <a:t> - продавец должен передать вам качественный товар, исполнитель должен качественно выполнить работу или оказать услугу.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ambria" pitchFamily="18" charset="0"/>
              </a:rPr>
              <a:t>Право на безопасность - </a:t>
            </a:r>
            <a:r>
              <a:rPr lang="ru-RU" dirty="0" smtClean="0">
                <a:latin typeface="Cambria" pitchFamily="18" charset="0"/>
              </a:rPr>
              <a:t>вы имеете право на то, чтобы товар (услуга) был безопасен для жизни, здоровья, имущества потребителя и окружающей среды.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ambria" pitchFamily="18" charset="0"/>
              </a:rPr>
              <a:t>Право на информацию -</a:t>
            </a:r>
            <a:r>
              <a:rPr lang="ru-RU" dirty="0" smtClean="0">
                <a:latin typeface="Cambria" pitchFamily="18" charset="0"/>
              </a:rPr>
              <a:t> потребитель имеет право на достоверную информацию о том, что продается, кто продает и кем это изготовлено, как и когда это можно приобрести.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ambria" pitchFamily="18" charset="0"/>
              </a:rPr>
              <a:t>Право на возмещение ущерба </a:t>
            </a:r>
            <a:r>
              <a:rPr lang="ru-RU" dirty="0" smtClean="0">
                <a:latin typeface="Cambria" pitchFamily="18" charset="0"/>
              </a:rPr>
              <a:t>- за нарушение прав потребителей продавец (изготовитель, исполнитель) несет ответственность, предусмотренную законом «О защите прав потребителей».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5325" y="2254765"/>
            <a:ext cx="40005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459254" y="1435100"/>
            <a:ext cx="4744607" cy="2908300"/>
          </a:xfrm>
        </p:spPr>
        <p:txBody>
          <a:bodyPr/>
          <a:lstStyle/>
          <a:p>
            <a:pPr algn="ctr"/>
            <a:r>
              <a:rPr lang="ru-RU" sz="3200" cap="all" dirty="0" smtClean="0">
                <a:solidFill>
                  <a:srgbClr val="00909B"/>
                </a:solidFill>
              </a:rPr>
              <a:t>Кто защитит права потребителя финансовых услуг?</a:t>
            </a:r>
            <a:endParaRPr lang="ru-RU" sz="3200" cap="all" dirty="0">
              <a:solidFill>
                <a:srgbClr val="0090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3861" y="1054100"/>
            <a:ext cx="5011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Если вы столкнулись с нарушением ваших потребительских прав, вы всегда можете обратиться в следующие организации: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04900" y="4343400"/>
            <a:ext cx="35326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Обязательно сообщайте о неправомерных действиях финансовых организаций! </a:t>
            </a:r>
          </a:p>
          <a:p>
            <a:pPr algn="just"/>
            <a:r>
              <a:rPr lang="ru-RU" dirty="0" smtClean="0"/>
              <a:t>Это не только поможет вам вернуть свои деньги, но и не позволит недобросовестной компании обмануть других людей.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личной финансовой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2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439" y="2743200"/>
            <a:ext cx="4038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039" y="2267338"/>
            <a:ext cx="5389168" cy="49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7439" y="1231900"/>
            <a:ext cx="9587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Cambria" pitchFamily="18" charset="0"/>
              </a:rPr>
              <a:t>Пока существуют деньги, будут существовать и те, кто захочет их отобрать. Государство защищает наши права, но не забывайте и сами заботиться о своей безопасности: внимательно изучайте все условия, читайте договоры, изучайте информацию о компании, предоставляющей услугу, не доверяйте подозрительным организациям и предложениям.</a:t>
            </a:r>
            <a:endParaRPr lang="ru-RU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10033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Важной частью личной финансовой безопасности является умение управлять своим бюджетом, оптимизировать доходы и расходы, четко понимать свои возможности.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564372"/>
            <a:ext cx="3949700" cy="462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2475" y="2363519"/>
            <a:ext cx="4099791" cy="48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32475" y="1040080"/>
            <a:ext cx="392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ваши расходы превышают доходы, подумайте, как можно сделать потребление более рациональным.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326739"/>
            <a:ext cx="4572000" cy="480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7700" y="1003300"/>
            <a:ext cx="924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Личный финансовый план – одна из основ безопасности. Он помогает не только достигать финансовые цели, но и осознанно подходить к потреблению, контролировать расходы. Если у вас есть четких план, вы не попадете в трудную финансовую ситуацию и не наберете долго.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738" y="3033713"/>
            <a:ext cx="475886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653</Words>
  <Application>Microsoft Office PowerPoint</Application>
  <PresentationFormat>Произвольный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Защита прав потребителей</vt:lpstr>
      <vt:lpstr>Права потребителя</vt:lpstr>
      <vt:lpstr>Презентация PowerPoint</vt:lpstr>
      <vt:lpstr>Презентация PowerPoint</vt:lpstr>
      <vt:lpstr>Кто защитит права потребителя финансовых услуг?</vt:lpstr>
      <vt:lpstr>Правила личной финансовой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защитить свой вклад в банке</vt:lpstr>
      <vt:lpstr>Презентация PowerPoint</vt:lpstr>
      <vt:lpstr>Презентация PowerPoint</vt:lpstr>
      <vt:lpstr>Безопасные покупки в интернете </vt:lpstr>
      <vt:lpstr>Презентация PowerPoint</vt:lpstr>
      <vt:lpstr>Презентация PowerPoint</vt:lpstr>
      <vt:lpstr>Неделя финансовой грамотности пройдет с 14 по 22 марта 2016 года.  Участие в проекте подтвердили более 30 регионов РФ. Ключевыми партнерами мероприятия выступают Министерство образования и науки РФ, Центральный Банк РФ, Роспотребнадзор, AIESEC, НИУ ВШЭ, Финансовый Университет, CYFI. Также среди партнеров Недели более 20 финансовых компаний (банки, страховые, пенсионные фонды).  </vt:lpstr>
      <vt:lpstr>Презентация PowerPoint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Янибек</cp:lastModifiedBy>
  <cp:revision>90</cp:revision>
  <dcterms:created xsi:type="dcterms:W3CDTF">2015-08-28T08:18:34Z</dcterms:created>
  <dcterms:modified xsi:type="dcterms:W3CDTF">2018-12-25T18:35:25Z</dcterms:modified>
</cp:coreProperties>
</file>