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9" r:id="rId3"/>
    <p:sldId id="308" r:id="rId4"/>
    <p:sldId id="309" r:id="rId5"/>
    <p:sldId id="316" r:id="rId6"/>
    <p:sldId id="314" r:id="rId7"/>
    <p:sldId id="315" r:id="rId8"/>
    <p:sldId id="317" r:id="rId9"/>
    <p:sldId id="319" r:id="rId10"/>
    <p:sldId id="313" r:id="rId11"/>
    <p:sldId id="307" r:id="rId12"/>
    <p:sldId id="302" r:id="rId13"/>
    <p:sldId id="310" r:id="rId14"/>
    <p:sldId id="318" r:id="rId15"/>
    <p:sldId id="311" r:id="rId16"/>
    <p:sldId id="312" r:id="rId17"/>
    <p:sldId id="306" r:id="rId18"/>
    <p:sldId id="285" r:id="rId19"/>
  </p:sldIdLst>
  <p:sldSz cx="10688638" cy="7562850"/>
  <p:notesSz cx="6858000" cy="9144000"/>
  <p:defaultTextStyle>
    <a:defPPr>
      <a:defRPr lang="ru-RU"/>
    </a:defPPr>
    <a:lvl1pPr marL="0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497754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2">
          <p15:clr>
            <a:srgbClr val="A4A3A4"/>
          </p15:clr>
        </p15:guide>
        <p15:guide id="2" pos="336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AF90"/>
    <a:srgbClr val="00909B"/>
    <a:srgbClr val="FDEBE3"/>
    <a:srgbClr val="5AB8CB"/>
    <a:srgbClr val="DC7168"/>
    <a:srgbClr val="4CAF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698" autoAdjust="0"/>
    <p:restoredTop sz="94693" autoAdjust="0"/>
  </p:normalViewPr>
  <p:slideViewPr>
    <p:cSldViewPr snapToGrid="0" snapToObjects="1">
      <p:cViewPr>
        <p:scale>
          <a:sx n="75" d="100"/>
          <a:sy n="75" d="100"/>
        </p:scale>
        <p:origin x="-1110" y="84"/>
      </p:cViewPr>
      <p:guideLst>
        <p:guide orient="horz" pos="2382"/>
        <p:guide pos="33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FF979-0CF3-4242-B9EA-B62788A904A2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78BE8-457B-BD4D-8056-37BC349AF04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0224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A3A10-BA53-A448-A149-C063BFB04D5F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06475" y="685800"/>
            <a:ext cx="4845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430BBD-B3AD-DA42-B928-D5DC48546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38718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5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645889" y="2831049"/>
            <a:ext cx="3933545" cy="2484366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8040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12472" y="1991360"/>
            <a:ext cx="6442572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/>
          </p:nvPr>
        </p:nvSpPr>
        <p:spPr>
          <a:xfrm>
            <a:off x="534433" y="1991360"/>
            <a:ext cx="3021674" cy="4729108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10" name="Содержимое 2"/>
          <p:cNvSpPr>
            <a:spLocks noGrp="1"/>
          </p:cNvSpPr>
          <p:nvPr>
            <p:ph idx="11" hasCustomPrompt="1"/>
          </p:nvPr>
        </p:nvSpPr>
        <p:spPr>
          <a:xfrm>
            <a:off x="3712472" y="2615722"/>
            <a:ext cx="6441733" cy="4089877"/>
          </a:xfrm>
          <a:prstGeom prst="rect">
            <a:avLst/>
          </a:prstGeom>
        </p:spPr>
        <p:txBody>
          <a:bodyPr lIns="99551" tIns="49775" rIns="99551" bIns="49775"/>
          <a:lstStyle>
            <a:lvl1pPr marL="0" indent="0" algn="l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9345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9619774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9619774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9622823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2670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34432" y="1115665"/>
            <a:ext cx="5650778" cy="875695"/>
          </a:xfrm>
          <a:prstGeom prst="rect">
            <a:avLst/>
          </a:prstGeom>
        </p:spPr>
        <p:txBody>
          <a:bodyPr lIns="99551" tIns="49775" rIns="99551" bIns="49775"/>
          <a:lstStyle>
            <a:lvl1pPr algn="l"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4432" y="2501994"/>
            <a:ext cx="5650778" cy="4225907"/>
          </a:xfrm>
          <a:prstGeom prst="rect">
            <a:avLst/>
          </a:prstGeom>
        </p:spPr>
        <p:txBody>
          <a:bodyPr lIns="99551" tIns="49775" rIns="99551" bIns="49775"/>
          <a:lstStyle>
            <a:lvl1pPr marL="169863" indent="-169863" algn="l">
              <a:buClr>
                <a:srgbClr val="00909B"/>
              </a:buClr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531383" y="1991360"/>
            <a:ext cx="5652569" cy="510635"/>
          </a:xfrm>
          <a:prstGeom prst="rect">
            <a:avLst/>
          </a:prstGeom>
        </p:spPr>
        <p:txBody>
          <a:bodyPr lIns="99551" tIns="49775" rIns="99551" bIns="49775"/>
          <a:lstStyle>
            <a:lvl1pPr marL="0" marR="0" indent="0" algn="l" defTabSz="497754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1"/>
          </p:nvPr>
        </p:nvSpPr>
        <p:spPr>
          <a:xfrm>
            <a:off x="6452839" y="1122363"/>
            <a:ext cx="3716685" cy="5619750"/>
          </a:xfrm>
          <a:prstGeom prst="rect">
            <a:avLst/>
          </a:prstGeom>
        </p:spPr>
        <p:txBody>
          <a:bodyPr anchor="ctr"/>
          <a:lstStyle>
            <a:lvl1pPr algn="ctr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8664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3091293" y="3150673"/>
            <a:ext cx="6060141" cy="1800468"/>
          </a:xfrm>
          <a:prstGeom prst="rect">
            <a:avLst/>
          </a:prstGeom>
        </p:spPr>
        <p:txBody>
          <a:bodyPr lIns="99551" tIns="49775" rIns="99551" bIns="49775" anchor="t"/>
          <a:lstStyle>
            <a:lvl1pPr algn="l">
              <a:defRPr sz="4000" b="1" cap="all">
                <a:solidFill>
                  <a:srgbClr val="00909B"/>
                </a:solidFill>
              </a:defRPr>
            </a:lvl1pPr>
          </a:lstStyle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811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13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49741"/>
          </a:xfrm>
          <a:prstGeom prst="rect">
            <a:avLst/>
          </a:prstGeom>
        </p:spPr>
      </p:pic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516819" y="7009643"/>
            <a:ext cx="3634475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defPPr>
              <a:defRPr lang="ru-RU"/>
            </a:defPPr>
            <a:lvl1pPr marL="0" algn="l" defTabSz="497754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Tahoma"/>
                <a:ea typeface="+mn-ea"/>
                <a:cs typeface="+mn-cs"/>
              </a:defRPr>
            </a:lvl1pPr>
            <a:lvl2pPr marL="497754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507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93261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9101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88768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86522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84275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82029" algn="l" defTabSz="497754" rtl="0" eaLnBrk="1" latinLnBrk="0" hangingPunct="1"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u="sng" kern="1200" dirty="0" err="1" smtClean="0">
                <a:solidFill>
                  <a:srgbClr val="00909B"/>
                </a:solidFill>
                <a:latin typeface="Tahoma"/>
                <a:ea typeface="+mn-ea"/>
                <a:cs typeface="+mn-cs"/>
              </a:rPr>
              <a:t>вашифинансы.рф</a:t>
            </a:r>
            <a:endParaRPr lang="ru-RU" u="sng" dirty="0">
              <a:solidFill>
                <a:srgbClr val="00909B"/>
              </a:solidFill>
            </a:endParaRP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418600" y="7005138"/>
            <a:ext cx="796568" cy="402652"/>
          </a:xfrm>
          <a:prstGeom prst="rect">
            <a:avLst/>
          </a:prstGeom>
        </p:spPr>
        <p:txBody>
          <a:bodyPr vert="horz" lIns="99551" tIns="49775" rIns="99551" bIns="49775" rtlCol="0" anchor="ctr"/>
          <a:lstStyle>
            <a:lvl1pPr algn="r">
              <a:defRPr sz="13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372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57" r:id="rId4"/>
    <p:sldLayoutId id="2147483651" r:id="rId5"/>
    <p:sldLayoutId id="2147483656" r:id="rId6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497754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Tahoma"/>
          <a:ea typeface="+mj-ea"/>
          <a:cs typeface="+mj-cs"/>
        </a:defRPr>
      </a:lvl1pPr>
    </p:titleStyle>
    <p:bodyStyle>
      <a:lvl1pPr marL="373315" indent="-373315" algn="l" defTabSz="497754" rtl="0" eaLnBrk="1" latinLnBrk="0" hangingPunct="1">
        <a:spcBef>
          <a:spcPct val="20000"/>
        </a:spcBef>
        <a:buFont typeface="Arial"/>
        <a:buChar char="•"/>
        <a:defRPr sz="3500" kern="1200">
          <a:solidFill>
            <a:schemeClr val="tx1"/>
          </a:solidFill>
          <a:latin typeface="Tahoma"/>
          <a:ea typeface="+mn-ea"/>
          <a:cs typeface="+mn-cs"/>
        </a:defRPr>
      </a:lvl1pPr>
      <a:lvl2pPr marL="808850" indent="-311096" algn="l" defTabSz="497754" rtl="0" eaLnBrk="1" latinLnBrk="0" hangingPunct="1">
        <a:spcBef>
          <a:spcPct val="20000"/>
        </a:spcBef>
        <a:buFont typeface="Arial"/>
        <a:buChar char="–"/>
        <a:defRPr sz="3000" kern="1200">
          <a:solidFill>
            <a:schemeClr val="tx1"/>
          </a:solidFill>
          <a:latin typeface="Tahoma"/>
          <a:ea typeface="+mn-ea"/>
          <a:cs typeface="+mn-cs"/>
        </a:defRPr>
      </a:lvl2pPr>
      <a:lvl3pPr marL="1244384" indent="-248877" algn="l" defTabSz="497754" rtl="0" eaLnBrk="1" latinLnBrk="0" hangingPunct="1">
        <a:spcBef>
          <a:spcPct val="20000"/>
        </a:spcBef>
        <a:buFont typeface="Arial"/>
        <a:buChar char="•"/>
        <a:defRPr sz="2600" kern="1200">
          <a:solidFill>
            <a:schemeClr val="tx1"/>
          </a:solidFill>
          <a:latin typeface="Tahoma"/>
          <a:ea typeface="+mn-ea"/>
          <a:cs typeface="+mn-cs"/>
        </a:defRPr>
      </a:lvl3pPr>
      <a:lvl4pPr marL="1742138" indent="-248877" algn="l" defTabSz="497754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Tahoma"/>
          <a:ea typeface="+mn-ea"/>
          <a:cs typeface="+mn-cs"/>
        </a:defRPr>
      </a:lvl4pPr>
      <a:lvl5pPr marL="2239891" indent="-248877" algn="l" defTabSz="497754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Tahoma"/>
          <a:ea typeface="+mn-ea"/>
          <a:cs typeface="+mn-cs"/>
        </a:defRPr>
      </a:lvl5pPr>
      <a:lvl6pPr marL="2737645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399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152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0906" indent="-248877" algn="l" defTabSz="497754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754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507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261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01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8768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6522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275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029" algn="l" defTabSz="49775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637123" y="2764707"/>
            <a:ext cx="4209903" cy="2520971"/>
          </a:xfrm>
        </p:spPr>
        <p:txBody>
          <a:bodyPr/>
          <a:lstStyle/>
          <a:p>
            <a:r>
              <a:rPr lang="ru-RU" dirty="0" smtClean="0"/>
              <a:t>Защита прав потребителей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12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07046" y="2493427"/>
            <a:ext cx="534352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800" dirty="0" smtClean="0"/>
              <a:t>Кредит может быть удобным и полезным инструментом для достижения ваших финансовых целей. Но при нерациональном использовании он станет для вас тяжким бременем, что неминуемо приведет к снижению качества жизни.</a:t>
            </a:r>
            <a:endParaRPr lang="ru-RU" sz="1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50571" y="1169988"/>
            <a:ext cx="4307829" cy="5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07046" y="1539320"/>
            <a:ext cx="51047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Управление задолженностью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7046" y="4914900"/>
            <a:ext cx="534352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Помните!</a:t>
            </a:r>
          </a:p>
          <a:p>
            <a:pPr algn="just"/>
            <a:r>
              <a:rPr lang="ru-RU" sz="1600" dirty="0" smtClean="0"/>
              <a:t>Прежде чем брать кредит, задумайтесь: зачем он вам нужен? Соответствует ли он вашему финансовому плану? Не проще ли накопить и не переплачивать?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защитить свой вклад в банке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2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9300" y="1836678"/>
            <a:ext cx="86693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При открытии вклада в банке помните: </a:t>
            </a:r>
            <a:r>
              <a:rPr lang="ru-RU" dirty="0" smtClean="0"/>
              <a:t>он должен быть участником системы страхования вкладов АСВ, всегда проверяйте это при выборе банка! </a:t>
            </a:r>
          </a:p>
          <a:p>
            <a:pPr algn="just"/>
            <a:r>
              <a:rPr lang="ru-RU" dirty="0" smtClean="0"/>
              <a:t>В случае возникновения у банка проблем (даже при закрытии банка) по застрахованному вкладу вы гарантированно получите 1 400 000 рублей. Остальную часть (при наличии) вы сможете получить в ходе процедуры банкротства банка, но этого государство вам уже не гарантирует.</a:t>
            </a:r>
          </a:p>
          <a:p>
            <a:pPr algn="just"/>
            <a:r>
              <a:rPr lang="ru-RU" dirty="0" smtClean="0"/>
              <a:t>Если банк не является участником АСВ, вы можете не получить никаких средств.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647825"/>
            <a:ext cx="4136578" cy="421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1659" y="1647825"/>
            <a:ext cx="5692909" cy="493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2882900" y="3150673"/>
            <a:ext cx="6807200" cy="1800468"/>
          </a:xfrm>
        </p:spPr>
        <p:txBody>
          <a:bodyPr/>
          <a:lstStyle/>
          <a:p>
            <a:r>
              <a:rPr lang="ru-RU" dirty="0" smtClean="0"/>
              <a:t>Безопасные покупки в интернете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2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65200" y="2552700"/>
            <a:ext cx="89535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УЧИТЫВАЙТЕ ОПЫТ ДРУГИХ </a:t>
            </a:r>
          </a:p>
          <a:p>
            <a:r>
              <a:rPr lang="ru-RU" dirty="0" smtClean="0"/>
              <a:t>Прочитайте отзывы пользователей о магазине. </a:t>
            </a:r>
          </a:p>
          <a:p>
            <a:endParaRPr lang="ru-RU" dirty="0" smtClean="0"/>
          </a:p>
          <a:p>
            <a:r>
              <a:rPr lang="ru-RU" sz="1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ОСТЕРЕГАЙТЕСЬ СТРАНИЦ-«КЛОНОВ» </a:t>
            </a:r>
          </a:p>
          <a:p>
            <a:pPr algn="just"/>
            <a:r>
              <a:rPr lang="ru-RU" dirty="0" smtClean="0"/>
              <a:t>Всегда проверяйте корректность написания адреса! Ошибившись в одной букве, вы можете попасть на поддельную страницу, которую не отличить от оригинала. </a:t>
            </a:r>
          </a:p>
          <a:p>
            <a:endParaRPr lang="ru-RU" dirty="0" smtClean="0"/>
          </a:p>
          <a:p>
            <a:r>
              <a:rPr lang="ru-RU" sz="1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СРАВНИВАЙТЕ ПРЕДЛОЖЕНИЯ </a:t>
            </a:r>
          </a:p>
          <a:p>
            <a:pPr algn="just"/>
            <a:r>
              <a:rPr lang="ru-RU" dirty="0" smtClean="0"/>
              <a:t>Слишком низкая цена в одном </a:t>
            </a:r>
            <a:r>
              <a:rPr lang="ru-RU" dirty="0" err="1" smtClean="0"/>
              <a:t>интернет-магазине</a:t>
            </a:r>
            <a:r>
              <a:rPr lang="ru-RU" dirty="0" smtClean="0"/>
              <a:t> по сравнению с другими может быть признаком недобросовестного поставщика или вовсе мошенников.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65200" y="1587500"/>
            <a:ext cx="81820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ВЫБОР ИНТЕРНЕТ-МАГАЗИНА</a:t>
            </a:r>
          </a:p>
        </p:txBody>
      </p:sp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" y="1032528"/>
            <a:ext cx="53419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БЕЗОПАСНОСТЬ ИНТЕРНЕТ-ПЛАТЕЖЕЙ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1000" y="3441700"/>
            <a:ext cx="43307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Cambria" pitchFamily="18" charset="0"/>
              </a:rPr>
              <a:t>С каждым днем все больше россиян пользуются интернетом для осуществления разнообразных финансовых операций. Однако не стоит забывать о мерах предосторожности. Несколько простых правил помогут избежать материальных потерь.</a:t>
            </a:r>
            <a:endParaRPr lang="ru-RU" dirty="0">
              <a:latin typeface="Cambr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41900" y="992217"/>
            <a:ext cx="4614900" cy="6415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Без имени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26" y="3390902"/>
            <a:ext cx="4581296" cy="3877984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20522" y="3390901"/>
            <a:ext cx="58039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Ключевые Мероприятия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Всероссийское тестирование по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Лекции по финансовой грамотности в школах и вузах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Просветительские экскурсии в банки, музей Денег, музей </a:t>
            </a:r>
            <a:r>
              <a:rPr lang="ru-RU" sz="1600" cap="all" dirty="0" err="1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Игносстрах</a:t>
            </a:r>
            <a:endParaRPr lang="ru-RU" sz="1600" cap="all" dirty="0" smtClean="0">
              <a:solidFill>
                <a:srgbClr val="00909B"/>
              </a:solidFill>
              <a:latin typeface="Cambria" pitchFamily="18" charset="0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Международные разговоры на тему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600" cap="all" dirty="0" smtClean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Конкурсы эссе и творческих работ школьников и студентов</a:t>
            </a:r>
          </a:p>
          <a:p>
            <a:endParaRPr lang="ru-RU" sz="1200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213622" y="1727201"/>
            <a:ext cx="6961878" cy="1816612"/>
          </a:xfrm>
        </p:spPr>
        <p:txBody>
          <a:bodyPr/>
          <a:lstStyle/>
          <a:p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>Неделя финансовой грамотности пройдет с 14 по 22 марта 2016 года.</a:t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Участие в проекте подтвердили более 30 регионов РФ.</a:t>
            </a:r>
            <a:b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Ключевыми партнерами мероприятия выступают Министерство образования и науки РФ, Центральный Банк РФ, </a:t>
            </a:r>
            <a:r>
              <a:rPr lang="ru-RU" sz="1400" b="0" dirty="0" err="1" smtClean="0">
                <a:solidFill>
                  <a:srgbClr val="00909B"/>
                </a:solidFill>
                <a:latin typeface="Cambria" pitchFamily="18" charset="0"/>
              </a:rPr>
              <a:t>Роспотребнадзор</a:t>
            </a: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, AIESEC, НИУ ВШЭ, Финансовый Университет, CYFI.</a:t>
            </a:r>
            <a: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400" b="0" dirty="0" smtClean="0">
                <a:solidFill>
                  <a:srgbClr val="00909B"/>
                </a:solidFill>
                <a:latin typeface="Cambria" pitchFamily="18" charset="0"/>
              </a:rPr>
              <a:t>Также среди партнеров Недели более 20 финансовых компаний (банки, страховые, пенсионные фонды).</a:t>
            </a:r>
            <a:r>
              <a:rPr lang="ru-RU" sz="1400" dirty="0" smtClean="0">
                <a:solidFill>
                  <a:srgbClr val="00909B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+mn-lt"/>
              </a:rPr>
            </a:br>
            <a:r>
              <a:rPr lang="ru-RU" sz="1400" dirty="0" smtClean="0">
                <a:solidFill>
                  <a:srgbClr val="00909B"/>
                </a:solidFill>
                <a:latin typeface="+mn-lt"/>
              </a:rPr>
              <a:t/>
            </a:r>
            <a:br>
              <a:rPr lang="ru-RU" sz="1400" dirty="0" smtClean="0">
                <a:solidFill>
                  <a:srgbClr val="00909B"/>
                </a:solidFill>
                <a:latin typeface="+mn-lt"/>
              </a:rPr>
            </a:br>
            <a:endParaRPr lang="ru-RU" sz="1400" dirty="0">
              <a:solidFill>
                <a:srgbClr val="00909B"/>
              </a:solidFill>
              <a:latin typeface="+mn-lt"/>
            </a:endParaRPr>
          </a:p>
        </p:txBody>
      </p:sp>
      <p:sp>
        <p:nvSpPr>
          <p:cNvPr id="8" name="Название 1"/>
          <p:cNvSpPr txBox="1">
            <a:spLocks/>
          </p:cNvSpPr>
          <p:nvPr/>
        </p:nvSpPr>
        <p:spPr>
          <a:xfrm>
            <a:off x="213622" y="1044332"/>
            <a:ext cx="9857478" cy="682868"/>
          </a:xfrm>
          <a:prstGeom prst="rect">
            <a:avLst/>
          </a:prstGeom>
        </p:spPr>
        <p:txBody>
          <a:bodyPr lIns="99551" tIns="49775" rIns="99551" bIns="49775" anchor="t"/>
          <a:lstStyle/>
          <a:p>
            <a:pPr marL="0" marR="0" lvl="0" indent="0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Всероссийская неделя финансовой грамотности </a:t>
            </a:r>
          </a:p>
          <a:p>
            <a:pPr marL="0" marR="0" lvl="0" indent="0" defTabSz="49775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>для детей и молодежи 2016</a:t>
            </a:r>
            <a: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  <a:t/>
            </a:r>
            <a:br>
              <a:rPr kumimoji="0" lang="ru-RU" sz="4000" b="1" i="0" u="none" strike="noStrike" kern="1200" cap="all" spc="0" normalizeH="0" baseline="0" noProof="0" dirty="0" smtClean="0">
                <a:ln>
                  <a:noFill/>
                </a:ln>
                <a:solidFill>
                  <a:srgbClr val="00909B"/>
                </a:solidFill>
                <a:effectLst/>
                <a:uLnTx/>
                <a:uFillTx/>
                <a:latin typeface="Tahoma"/>
                <a:ea typeface="+mj-ea"/>
                <a:cs typeface="+mj-cs"/>
              </a:rPr>
            </a:br>
            <a:endParaRPr kumimoji="0" lang="ru-RU" sz="4000" b="1" i="0" u="none" strike="noStrike" kern="1200" cap="all" spc="0" normalizeH="0" baseline="0" noProof="0" dirty="0">
              <a:ln>
                <a:noFill/>
              </a:ln>
              <a:solidFill>
                <a:srgbClr val="00909B"/>
              </a:solidFill>
              <a:effectLst/>
              <a:uLnTx/>
              <a:uFillTx/>
              <a:latin typeface="Tahoma"/>
              <a:ea typeface="+mj-ea"/>
              <a:cs typeface="+mj-cs"/>
            </a:endParaRPr>
          </a:p>
        </p:txBody>
      </p:sp>
      <p:pic>
        <p:nvPicPr>
          <p:cNvPr id="13" name="Рисунок 12" descr="лог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2499" y="1044332"/>
            <a:ext cx="2302669" cy="217562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13622" y="3729456"/>
            <a:ext cx="422682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Cambria" pitchFamily="18" charset="0"/>
              </a:rPr>
              <a:t>Цель Недели:</a:t>
            </a:r>
          </a:p>
          <a:p>
            <a:r>
              <a:rPr lang="ru-RU" sz="1400" b="1" dirty="0" smtClean="0">
                <a:latin typeface="Cambria" pitchFamily="18" charset="0"/>
              </a:rPr>
              <a:t>Знакомство молодых россиян с основами финансовой грамотности и </a:t>
            </a:r>
          </a:p>
          <a:p>
            <a:r>
              <a:rPr lang="ru-RU" sz="1400" b="1" dirty="0" smtClean="0">
                <a:latin typeface="Cambria" pitchFamily="18" charset="0"/>
              </a:rPr>
              <a:t>защиты прав потребителей финансовых услуг. </a:t>
            </a:r>
          </a:p>
          <a:p>
            <a:endParaRPr lang="ru-RU" sz="1400" b="1" dirty="0" smtClean="0">
              <a:latin typeface="Cambria" pitchFamily="18" charset="0"/>
            </a:endParaRPr>
          </a:p>
          <a:p>
            <a:r>
              <a:rPr lang="ru-RU" sz="1400" b="1" dirty="0" smtClean="0">
                <a:latin typeface="Cambria" pitchFamily="18" charset="0"/>
              </a:rPr>
              <a:t>Задачи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Предоставление детям и молодежи доступа к возможностям получения знаний по финансовой грамотности и защите прав потребителей.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Информирование широких слоев населения о важности финансового </a:t>
            </a:r>
          </a:p>
          <a:p>
            <a:r>
              <a:rPr lang="ru-RU" sz="1400" dirty="0" smtClean="0">
                <a:latin typeface="Cambria" pitchFamily="18" charset="0"/>
              </a:rPr>
              <a:t>образования детей и молодёжи.</a:t>
            </a:r>
          </a:p>
          <a:p>
            <a:pPr>
              <a:buFont typeface="Arial" pitchFamily="34" charset="0"/>
              <a:buChar char="•"/>
            </a:pPr>
            <a:r>
              <a:rPr lang="ru-RU" sz="1400" dirty="0" smtClean="0">
                <a:latin typeface="Cambria" pitchFamily="18" charset="0"/>
              </a:rPr>
              <a:t>Формирование у родителей интереса к обучению своих детей основам финансовой грамотности.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75878" y="6515238"/>
            <a:ext cx="53952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00909B"/>
                </a:solidFill>
                <a:latin typeface="Cambria" pitchFamily="18" charset="0"/>
              </a:rPr>
              <a:t>Целевая аудитория Недели финансовой Грамотности:</a:t>
            </a:r>
          </a:p>
          <a:p>
            <a:r>
              <a:rPr lang="ru-RU" sz="1600" dirty="0" smtClean="0">
                <a:solidFill>
                  <a:srgbClr val="00909B"/>
                </a:solidFill>
                <a:latin typeface="Cambria" pitchFamily="18" charset="0"/>
              </a:rPr>
              <a:t>дети и молодёжь в возрасте от 10 до 22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5507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5923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>
          <a:xfrm>
            <a:off x="3091293" y="3505199"/>
            <a:ext cx="6060141" cy="1445941"/>
          </a:xfrm>
        </p:spPr>
        <p:txBody>
          <a:bodyPr/>
          <a:lstStyle/>
          <a:p>
            <a:r>
              <a:rPr lang="ru-RU" dirty="0" smtClean="0"/>
              <a:t>Права потребителя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2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12800" y="2705100"/>
            <a:ext cx="91821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Защита</a:t>
            </a:r>
            <a:r>
              <a:rPr lang="ru-RU" dirty="0" smtClean="0"/>
              <a:t> </a:t>
            </a:r>
            <a:r>
              <a:rPr lang="ru-RU" sz="1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прав потребителей </a:t>
            </a:r>
            <a:r>
              <a:rPr lang="ru-RU" dirty="0" smtClean="0">
                <a:latin typeface="Cambria" pitchFamily="18" charset="0"/>
              </a:rPr>
              <a:t>– это действия, направленные на регулирование отношений между продавцами, изготовителями, исполнителями и покупателями. </a:t>
            </a:r>
          </a:p>
          <a:p>
            <a:endParaRPr lang="ru-RU" dirty="0" smtClean="0">
              <a:latin typeface="Cambria" pitchFamily="18" charset="0"/>
            </a:endParaRPr>
          </a:p>
          <a:p>
            <a:pPr algn="just"/>
            <a:r>
              <a:rPr lang="ru-RU" dirty="0" smtClean="0">
                <a:latin typeface="Cambria" pitchFamily="18" charset="0"/>
              </a:rPr>
              <a:t>Данный вид защиты осуществляется либо общественными движениями, либо самим государством. Закон о защите прав потребителей устанавливает, какими правами обладает покупатель, указывает формы нарушения прав покупателя, а также механизмы и способы их защиты.</a:t>
            </a:r>
            <a:endParaRPr lang="ru-RU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49300" y="1828800"/>
            <a:ext cx="946586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cap="all" dirty="0" smtClean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Какие существуют права потребителей?</a:t>
            </a:r>
          </a:p>
          <a:p>
            <a:endParaRPr lang="ru-RU" b="1" dirty="0" smtClean="0"/>
          </a:p>
          <a:p>
            <a:endParaRPr lang="ru-RU" b="1" dirty="0" smtClean="0"/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Cambria" pitchFamily="18" charset="0"/>
              </a:rPr>
              <a:t>Право на качество</a:t>
            </a:r>
            <a:r>
              <a:rPr lang="ru-RU" dirty="0" smtClean="0">
                <a:latin typeface="Cambria" pitchFamily="18" charset="0"/>
              </a:rPr>
              <a:t> - продавец должен передать вам качественный товар, исполнитель должен качественно выполнить работу или оказать услугу.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Cambria" pitchFamily="18" charset="0"/>
              </a:rPr>
              <a:t>Право на безопасность - </a:t>
            </a:r>
            <a:r>
              <a:rPr lang="ru-RU" dirty="0" smtClean="0">
                <a:latin typeface="Cambria" pitchFamily="18" charset="0"/>
              </a:rPr>
              <a:t>вы имеете право на то, чтобы товар (услуга) был безопасен для жизни, здоровья, имущества потребителя и окружающей среды. 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Cambria" pitchFamily="18" charset="0"/>
              </a:rPr>
              <a:t>Право на информацию -</a:t>
            </a:r>
            <a:r>
              <a:rPr lang="ru-RU" dirty="0" smtClean="0">
                <a:latin typeface="Cambria" pitchFamily="18" charset="0"/>
              </a:rPr>
              <a:t> потребитель имеет право на достоверную информацию о том, что продается, кто продает и кем это изготовлено, как и когда это можно приобрести. </a:t>
            </a:r>
          </a:p>
          <a:p>
            <a:pPr algn="just">
              <a:buFont typeface="Arial" pitchFamily="34" charset="0"/>
              <a:buChar char="•"/>
            </a:pPr>
            <a:r>
              <a:rPr lang="ru-RU" b="1" dirty="0" smtClean="0">
                <a:latin typeface="Cambria" pitchFamily="18" charset="0"/>
              </a:rPr>
              <a:t>Право на возмещение ущерба </a:t>
            </a:r>
            <a:r>
              <a:rPr lang="ru-RU" dirty="0" smtClean="0">
                <a:latin typeface="Cambria" pitchFamily="18" charset="0"/>
              </a:rPr>
              <a:t>- за нарушение прав потребителей продавец (изготовитель, исполнитель) несет ответственность, предусмотренную законом «О защите прав потребителей».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5</a:t>
            </a:fld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5325" y="2254765"/>
            <a:ext cx="400050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Название 1"/>
          <p:cNvSpPr>
            <a:spLocks noGrp="1"/>
          </p:cNvSpPr>
          <p:nvPr>
            <p:ph type="title"/>
          </p:nvPr>
        </p:nvSpPr>
        <p:spPr>
          <a:xfrm>
            <a:off x="459254" y="1435100"/>
            <a:ext cx="4744607" cy="2908300"/>
          </a:xfrm>
        </p:spPr>
        <p:txBody>
          <a:bodyPr/>
          <a:lstStyle/>
          <a:p>
            <a:pPr algn="ctr"/>
            <a:r>
              <a:rPr lang="ru-RU" sz="3200" cap="all" dirty="0" smtClean="0">
                <a:solidFill>
                  <a:srgbClr val="00909B"/>
                </a:solidFill>
              </a:rPr>
              <a:t>Кто защитит права потребителя финансовых услуг?</a:t>
            </a:r>
            <a:endParaRPr lang="ru-RU" sz="3200" cap="all" dirty="0">
              <a:solidFill>
                <a:srgbClr val="00909B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03861" y="1054100"/>
            <a:ext cx="50113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Если вы столкнулись с нарушением ваших потребительских прав, вы всегда можете обратиться в следующие организации: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104900" y="4343400"/>
            <a:ext cx="353265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Обязательно сообщайте о неправомерных действиях финансовых организаций! </a:t>
            </a:r>
          </a:p>
          <a:p>
            <a:pPr algn="just"/>
            <a:r>
              <a:rPr lang="ru-RU" dirty="0" smtClean="0"/>
              <a:t>Это не только поможет вам вернуть свои деньги, но и не позволит недобросовестной компании обмануть других людей.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Правила личной финансовой безопасности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251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7</a:t>
            </a:fld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7439" y="2743200"/>
            <a:ext cx="403860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66039" y="2267338"/>
            <a:ext cx="5389168" cy="493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27439" y="1231900"/>
            <a:ext cx="95877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>
                <a:latin typeface="Cambria" pitchFamily="18" charset="0"/>
              </a:rPr>
              <a:t>Пока существуют деньги, будут существовать и те, кто захочет их отобрать. Государство защищает наши права, но не забывайте и сами заботиться о своей безопасности: внимательно изучайте все условия, читайте договоры, изучайте информацию о компании, предоставляющей услугу, не доверяйте подозрительным организациям и предложениям.</a:t>
            </a:r>
            <a:endParaRPr lang="ru-RU" sz="180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42900" y="1003300"/>
            <a:ext cx="5029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Важной частью личной финансовой безопасности является умение управлять своим бюджетом, оптимизировать доходы и расходы, четко понимать свои возможности.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200" y="2564372"/>
            <a:ext cx="3949700" cy="4623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2475" y="2363519"/>
            <a:ext cx="4099791" cy="482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6132475" y="1040080"/>
            <a:ext cx="3924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Если ваши расходы превышают доходы, подумайте, как можно сделать потребление более рациональным.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7700" y="2326739"/>
            <a:ext cx="4572000" cy="4806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47700" y="1003300"/>
            <a:ext cx="924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Личный финансовый план – одна из основ безопасности. Он помогает не только достигать финансовые цели, но и осознанно подходить к потреблению, контролировать расходы. Если у вас есть четких план, вы не попадете в трудную финансовую ситуацию и не наберете долго. 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19738" y="3033713"/>
            <a:ext cx="475886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6538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865</TotalTime>
  <Words>653</Words>
  <Application>Microsoft Office PowerPoint</Application>
  <PresentationFormat>Произвольный</PresentationFormat>
  <Paragraphs>73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Защита прав потребителей</vt:lpstr>
      <vt:lpstr>Права потребителя</vt:lpstr>
      <vt:lpstr>Презентация PowerPoint</vt:lpstr>
      <vt:lpstr>Презентация PowerPoint</vt:lpstr>
      <vt:lpstr>Кто защитит права потребителя финансовых услуг?</vt:lpstr>
      <vt:lpstr>Правила личной финансовой безопасности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защитить свой вклад в банке</vt:lpstr>
      <vt:lpstr>Презентация PowerPoint</vt:lpstr>
      <vt:lpstr>Презентация PowerPoint</vt:lpstr>
      <vt:lpstr>Безопасные покупки в интернете </vt:lpstr>
      <vt:lpstr>Презентация PowerPoint</vt:lpstr>
      <vt:lpstr>Презентация PowerPoint</vt:lpstr>
      <vt:lpstr>Неделя финансовой грамотности пройдет с 14 по 22 марта 2016 года.  Участие в проекте подтвердили более 30 регионов РФ. Ключевыми партнерами мероприятия выступают Министерство образования и науки РФ, Центральный Банк РФ, Роспотребнадзор, AIESEC, НИУ ВШЭ, Финансовый Университет, CYFI. Также среди партнеров Недели более 20 финансовых компаний (банки, страховые, пенсионные фонды).  </vt:lpstr>
      <vt:lpstr>Презентация PowerPoint</vt:lpstr>
    </vt:vector>
  </TitlesOfParts>
  <Company>spn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 trukhanenko</dc:creator>
  <cp:lastModifiedBy>Янибек</cp:lastModifiedBy>
  <cp:revision>90</cp:revision>
  <dcterms:created xsi:type="dcterms:W3CDTF">2015-08-28T08:18:34Z</dcterms:created>
  <dcterms:modified xsi:type="dcterms:W3CDTF">2018-12-25T18:35:25Z</dcterms:modified>
</cp:coreProperties>
</file>