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01" r:id="rId3"/>
    <p:sldId id="306" r:id="rId4"/>
    <p:sldId id="294" r:id="rId5"/>
    <p:sldId id="299" r:id="rId6"/>
    <p:sldId id="304" r:id="rId7"/>
    <p:sldId id="307" r:id="rId8"/>
    <p:sldId id="300" r:id="rId9"/>
    <p:sldId id="297" r:id="rId10"/>
    <p:sldId id="295" r:id="rId11"/>
    <p:sldId id="296" r:id="rId12"/>
    <p:sldId id="305" r:id="rId13"/>
    <p:sldId id="302" r:id="rId14"/>
    <p:sldId id="308" r:id="rId15"/>
    <p:sldId id="286" r:id="rId16"/>
  </p:sldIdLst>
  <p:sldSz cx="10688638" cy="7562850"/>
  <p:notesSz cx="6858000" cy="9144000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9B"/>
    <a:srgbClr val="5AB8CB"/>
    <a:srgbClr val="DC7168"/>
    <a:srgbClr val="4CAF90"/>
    <a:srgbClr val="68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8" autoAdjust="0"/>
    <p:restoredTop sz="94693" autoAdjust="0"/>
  </p:normalViewPr>
  <p:slideViewPr>
    <p:cSldViewPr snapToGrid="0" snapToObjects="1">
      <p:cViewPr>
        <p:scale>
          <a:sx n="77" d="100"/>
          <a:sy n="77" d="100"/>
        </p:scale>
        <p:origin x="-1044" y="132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45889" y="2831049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040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345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67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091293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00909B"/>
                </a:solidFill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1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3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 smtClean="0">
                <a:solidFill>
                  <a:srgbClr val="00909B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00909B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37123" y="2764707"/>
            <a:ext cx="4209903" cy="2520971"/>
          </a:xfrm>
        </p:spPr>
        <p:txBody>
          <a:bodyPr/>
          <a:lstStyle/>
          <a:p>
            <a:r>
              <a:rPr lang="ru-RU" dirty="0" smtClean="0"/>
              <a:t>НАКОПЛЕНИЯ И СБЕРЕЖЕНИЯ</a:t>
            </a:r>
            <a:br>
              <a:rPr lang="ru-RU" dirty="0" smtClean="0"/>
            </a:br>
            <a:endParaRPr lang="ru-RU" b="0" i="1" dirty="0"/>
          </a:p>
        </p:txBody>
      </p:sp>
    </p:spTree>
    <p:extLst>
      <p:ext uri="{BB962C8B-B14F-4D97-AF65-F5344CB8AC3E}">
        <p14:creationId xmlns:p14="http://schemas.microsoft.com/office/powerpoint/2010/main" val="11351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297" y="2088473"/>
            <a:ext cx="6514328" cy="321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151" y="5305425"/>
            <a:ext cx="6305937" cy="134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793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СТРАХОВЫЕ КОМПАНИИ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36" y="3145696"/>
            <a:ext cx="9808270" cy="2612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90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Оценка способов вложения средств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6" name="Рисунок 5" descr="C:\Users\Irina\Desktop\Табличк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081" y="1870246"/>
            <a:ext cx="6335176" cy="4900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1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ДЛЯ ОБСУЖДЕНИЯ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595" y="1532238"/>
            <a:ext cx="7289440" cy="51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00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" y="3390902"/>
            <a:ext cx="4581296" cy="387798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20522" y="3390901"/>
            <a:ext cx="5803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Ключевые Мероприятия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Всероссийское тестирование по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Лекции по финансовой грамотности в школах и вузах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Просветительские экскурсии в банки, музей Денег, музей </a:t>
            </a:r>
            <a:r>
              <a:rPr lang="ru-RU" sz="1600" cap="all" dirty="0" err="1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Игносстрах</a:t>
            </a:r>
            <a:endParaRPr lang="ru-RU" sz="1600" cap="all" dirty="0" smtClean="0">
              <a:solidFill>
                <a:srgbClr val="00909B"/>
              </a:solidFill>
              <a:latin typeface="Cambria" pitchFamily="18" charset="0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Международные разговоры на тему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Конкурсы эссе и творческих работ школьников и студентов</a:t>
            </a:r>
          </a:p>
          <a:p>
            <a:endParaRPr lang="ru-RU" sz="1200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213622" y="1727201"/>
            <a:ext cx="6961878" cy="1816612"/>
          </a:xfrm>
        </p:spPr>
        <p:txBody>
          <a:bodyPr/>
          <a:lstStyle/>
          <a:p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>Неделя финансовой грамотности пройдет с 14 по 22 марта 2016 года.</a:t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Участие в проекте подтвердили более 30 регионов РФ.</a:t>
            </a:r>
            <a:b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Ключевыми партнерами мероприятия выступают Министерство образования и науки РФ, Центральный Банк РФ, </a:t>
            </a:r>
            <a:r>
              <a:rPr lang="ru-RU" sz="1400" b="0" dirty="0" err="1" smtClean="0">
                <a:solidFill>
                  <a:srgbClr val="00909B"/>
                </a:solidFill>
                <a:latin typeface="Cambria" pitchFamily="18" charset="0"/>
              </a:rPr>
              <a:t>Роспотребнадзор</a:t>
            </a: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, AIESEC, НИУ ВШЭ, Финансовый Университет, CYFI.</a:t>
            </a: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Также среди партнеров Недели более 20 финансовых компаний (банки, страховые, пенсионные фонды).</a:t>
            </a: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endParaRPr lang="ru-RU" sz="1400" dirty="0">
              <a:solidFill>
                <a:srgbClr val="00909B"/>
              </a:solidFill>
              <a:latin typeface="+mn-lt"/>
            </a:endParaRPr>
          </a:p>
        </p:txBody>
      </p:sp>
      <p:sp>
        <p:nvSpPr>
          <p:cNvPr id="8" name="Название 1"/>
          <p:cNvSpPr txBox="1">
            <a:spLocks/>
          </p:cNvSpPr>
          <p:nvPr/>
        </p:nvSpPr>
        <p:spPr>
          <a:xfrm>
            <a:off x="213622" y="1044332"/>
            <a:ext cx="9857478" cy="682868"/>
          </a:xfrm>
          <a:prstGeom prst="rect">
            <a:avLst/>
          </a:prstGeom>
        </p:spPr>
        <p:txBody>
          <a:bodyPr lIns="99551" tIns="49775" rIns="99551" bIns="49775" anchor="t"/>
          <a:lstStyle/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Всероссийская неделя финансовой грамотности </a:t>
            </a:r>
          </a:p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для детей и молодежи 2016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00909B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</p:txBody>
      </p:sp>
      <p:pic>
        <p:nvPicPr>
          <p:cNvPr id="13" name="Рисунок 12" descr="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499" y="1044332"/>
            <a:ext cx="2302669" cy="2175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3622" y="3729456"/>
            <a:ext cx="42268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" pitchFamily="18" charset="0"/>
              </a:rPr>
              <a:t>Цель Недели:</a:t>
            </a:r>
          </a:p>
          <a:p>
            <a:r>
              <a:rPr lang="ru-RU" sz="1400" b="1" dirty="0" smtClean="0">
                <a:latin typeface="Cambria" pitchFamily="18" charset="0"/>
              </a:rPr>
              <a:t>Знакомство молодых россиян с основами финансовой грамотности и </a:t>
            </a:r>
          </a:p>
          <a:p>
            <a:r>
              <a:rPr lang="ru-RU" sz="1400" b="1" dirty="0" smtClean="0">
                <a:latin typeface="Cambria" pitchFamily="18" charset="0"/>
              </a:rPr>
              <a:t>защиты прав потребителей финансовых услуг. </a:t>
            </a:r>
          </a:p>
          <a:p>
            <a:endParaRPr lang="ru-RU" sz="1400" b="1" dirty="0" smtClean="0">
              <a:latin typeface="Cambria" pitchFamily="18" charset="0"/>
            </a:endParaRPr>
          </a:p>
          <a:p>
            <a:r>
              <a:rPr lang="ru-RU" sz="1400" b="1" dirty="0" smtClean="0">
                <a:latin typeface="Cambria" pitchFamily="18" charset="0"/>
              </a:rPr>
              <a:t>Задачи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Предоставление детям и молодежи доступа к возможностям получения знаний по финансовой грамотности и защите прав потребителей.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Информирование широких слоев населения о важности финансового </a:t>
            </a:r>
          </a:p>
          <a:p>
            <a:r>
              <a:rPr lang="ru-RU" sz="1400" dirty="0" smtClean="0">
                <a:latin typeface="Cambria" pitchFamily="18" charset="0"/>
              </a:rPr>
              <a:t>образования детей и молодёжи.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Формирование у родителей интереса к обучению своих детей основам финансовой грамотности.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878" y="6515238"/>
            <a:ext cx="53952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Целевая аудитория Недели финансовой Грамотности:</a:t>
            </a:r>
          </a:p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дети и молодёжь в возрасте от 10 до 22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4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24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91293" y="2977678"/>
            <a:ext cx="6060141" cy="1800468"/>
          </a:xfrm>
        </p:spPr>
        <p:txBody>
          <a:bodyPr/>
          <a:lstStyle/>
          <a:p>
            <a:r>
              <a:rPr lang="ru-RU" sz="2900" dirty="0" smtClean="0"/>
              <a:t>Как увеличить семейные доходы с использованием финансовых организаций</a:t>
            </a:r>
            <a:endParaRPr lang="ru-RU" sz="2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891713" y="7005638"/>
            <a:ext cx="796925" cy="401637"/>
          </a:xfrm>
        </p:spPr>
        <p:txBody>
          <a:bodyPr/>
          <a:lstStyle/>
          <a:p>
            <a:fld id="{23D704CE-4D68-584A-838A-AE5576E77FBD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681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ФИНАНСОВАЯ ОРГАНИЗАЦИЯ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01" y="2862262"/>
            <a:ext cx="8687823" cy="341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041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УВЕЛИЧИТЬ СЕМЕЙНЫЕ ДОХОДЫ С ИСПОЛЬЗОВАНИЕМ ФИНАНСОВЫХ ОРГАНИЗАЦИЙ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КОММЕРЧЕСКИЕ БАНКИ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76" y="2718358"/>
            <a:ext cx="9860692" cy="347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896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638" y="2501900"/>
            <a:ext cx="7049508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579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Различия между простым и сложным процентом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62" y="1937468"/>
            <a:ext cx="6924224" cy="479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937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ДОХОДНОСТЬ ВКЛАДА ПРИ РАЗНЫХ СПОСОБАХ ИСЧИСЛЕНИЯ ПРОЦЕНТА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КАПИТАЛИЗАЦИЯ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3" y="4415725"/>
            <a:ext cx="9449912" cy="179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79" y="2501995"/>
            <a:ext cx="7730678" cy="176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17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АКЦИИ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06" y="2564853"/>
            <a:ext cx="9618662" cy="444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334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УВЕЛИЧИТЬ СЕМЕЙНЫЕ ДОХОДЫ С ИСПОЛЬЗОВАНИЕМ ФИНАНСОВЫХ ОРГАНИЗАЦИЙ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ru-RU" dirty="0" smtClean="0"/>
              <a:t>НПФ (НЕГОСУДАРСТВЕННЫЕ ПЕНСИОННЫЕ ФОНДЫ)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330" y="2501900"/>
            <a:ext cx="7635977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940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245</Words>
  <Application>Microsoft Office PowerPoint</Application>
  <PresentationFormat>Произвольный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НАКОПЛЕНИЯ И СБЕРЕЖЕНИЯ </vt:lpstr>
      <vt:lpstr>Как увеличить семейные доходы с использованием финансовых организаций</vt:lpstr>
      <vt:lpstr>КАК УВЕЛИЧИТЬ СЕМЕЙНЫЕ ДОХОДЫ С ИСПОЛЬЗОВАНИЕМ ФИНАНСОВЫХ ОРГАНИЗАЦИЙ</vt:lpstr>
      <vt:lpstr>КАК УВЕЛИЧИТЬ СЕМЕЙНЫЕ ДОХОДЫ С ИСПОЛЬЗОВАНИЕМ ФИНАНСОВЫХ ОРГАНИЗАЦИЙ </vt:lpstr>
      <vt:lpstr>КАК УВЕЛИЧИТЬ СЕМЕЙНЫЕ ДОХОДЫ С ИСПОЛЬЗОВАНИЕМ ФИНАНСОВЫХ ОРГАНИЗАЦИЙ</vt:lpstr>
      <vt:lpstr>Различия между простым и сложным процентом</vt:lpstr>
      <vt:lpstr>ДОХОДНОСТЬ ВКЛАДА ПРИ РАЗНЫХ СПОСОБАХ ИСЧИСЛЕНИЯ ПРОЦЕНТА</vt:lpstr>
      <vt:lpstr>КАК УВЕЛИЧИТЬ СЕМЕЙНЫЕ ДОХОДЫ С ИСПОЛЬЗОВАНИЕМ ФИНАНСОВЫХ ОРГАНИЗАЦИЙ</vt:lpstr>
      <vt:lpstr>КАК УВЕЛИЧИТЬ СЕМЕЙНЫЕ ДОХОДЫ С ИСПОЛЬЗОВАНИЕМ ФИНАНСОВЫХ ОРГАНИЗАЦИЙ</vt:lpstr>
      <vt:lpstr>КАК УВЕЛИЧИТЬ СЕМЕЙНЫЕ ДОХОДЫ С ИСПОЛЬЗОВАНИЕМ ФИНАНСОВЫХ ОРГАНИЗАЦИЙ</vt:lpstr>
      <vt:lpstr>КАК УВЕЛИЧИТЬ СЕМЕЙНЫЕ ДОХОДЫ С ИСПОЛЬЗОВАНИЕМ ФИНАНСОВЫХ ОРГАНИЗАЦИЙ</vt:lpstr>
      <vt:lpstr>Оценка способов вложения средств</vt:lpstr>
      <vt:lpstr>СИТУАЦИЯ ДЛЯ ОБСУЖДЕНИЯ</vt:lpstr>
      <vt:lpstr>Неделя финансовой грамотности пройдет с 14 по 22 марта 2016 года.  Участие в проекте подтвердили более 30 регионов РФ. Ключевыми партнерами мероприятия выступают Министерство образования и науки РФ, Центральный Банк РФ, Роспотребнадзор, AIESEC, НИУ ВШЭ, Финансовый Университет, CYFI. Также среди партнеров Недели более 20 финансовых компаний (банки, страховые, пенсионные фонды).  </vt:lpstr>
      <vt:lpstr>Презентация PowerPoint</vt:lpstr>
    </vt:vector>
  </TitlesOfParts>
  <Company>spn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Янибек</cp:lastModifiedBy>
  <cp:revision>87</cp:revision>
  <dcterms:created xsi:type="dcterms:W3CDTF">2015-08-28T08:18:34Z</dcterms:created>
  <dcterms:modified xsi:type="dcterms:W3CDTF">2018-12-25T20:16:52Z</dcterms:modified>
</cp:coreProperties>
</file>